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40"/>
  </p:notesMasterIdLst>
  <p:sldIdLst>
    <p:sldId id="256" r:id="rId3"/>
    <p:sldId id="257" r:id="rId4"/>
    <p:sldId id="258" r:id="rId5"/>
    <p:sldId id="259" r:id="rId6"/>
    <p:sldId id="260" r:id="rId7"/>
    <p:sldId id="285" r:id="rId8"/>
    <p:sldId id="261" r:id="rId9"/>
    <p:sldId id="262" r:id="rId10"/>
    <p:sldId id="263" r:id="rId11"/>
    <p:sldId id="264" r:id="rId12"/>
    <p:sldId id="265" r:id="rId13"/>
    <p:sldId id="288" r:id="rId14"/>
    <p:sldId id="266" r:id="rId15"/>
    <p:sldId id="291" r:id="rId16"/>
    <p:sldId id="267" r:id="rId17"/>
    <p:sldId id="268" r:id="rId18"/>
    <p:sldId id="269" r:id="rId19"/>
    <p:sldId id="290" r:id="rId20"/>
    <p:sldId id="292" r:id="rId21"/>
    <p:sldId id="270" r:id="rId22"/>
    <p:sldId id="271" r:id="rId23"/>
    <p:sldId id="272" r:id="rId24"/>
    <p:sldId id="273" r:id="rId25"/>
    <p:sldId id="274" r:id="rId26"/>
    <p:sldId id="275" r:id="rId27"/>
    <p:sldId id="276" r:id="rId28"/>
    <p:sldId id="277" r:id="rId29"/>
    <p:sldId id="278" r:id="rId30"/>
    <p:sldId id="279" r:id="rId31"/>
    <p:sldId id="293" r:id="rId32"/>
    <p:sldId id="289" r:id="rId33"/>
    <p:sldId id="280" r:id="rId34"/>
    <p:sldId id="281" r:id="rId35"/>
    <p:sldId id="282" r:id="rId36"/>
    <p:sldId id="283" r:id="rId37"/>
    <p:sldId id="284" r:id="rId38"/>
    <p:sldId id="286" r:id="rId39"/>
  </p:sldIdLst>
  <p:sldSz cx="9144000" cy="6858000" type="screen4x3"/>
  <p:notesSz cx="6858000" cy="9144000"/>
  <p:embeddedFontLs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0D416-B099-4214-A3EA-9F4B1AAEFF2A}" v="1064" dt="2020-07-15T16:51:53.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39" autoAdjust="0"/>
  </p:normalViewPr>
  <p:slideViewPr>
    <p:cSldViewPr snapToGrid="0">
      <p:cViewPr varScale="1">
        <p:scale>
          <a:sx n="85" d="100"/>
          <a:sy n="85" d="100"/>
        </p:scale>
        <p:origin x="15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Downs" userId="dbccb83c08dfc046" providerId="LiveId" clId="{0050D416-B099-4214-A3EA-9F4B1AAEFF2A}"/>
    <pc:docChg chg="undo custSel addSld modSld sldOrd">
      <pc:chgData name="Daniel Downs" userId="dbccb83c08dfc046" providerId="LiveId" clId="{0050D416-B099-4214-A3EA-9F4B1AAEFF2A}" dt="2020-07-15T16:53:59.789" v="2064" actId="20577"/>
      <pc:docMkLst>
        <pc:docMk/>
      </pc:docMkLst>
      <pc:sldChg chg="modSp mod">
        <pc:chgData name="Daniel Downs" userId="dbccb83c08dfc046" providerId="LiveId" clId="{0050D416-B099-4214-A3EA-9F4B1AAEFF2A}" dt="2020-07-15T16:48:38.931" v="1486" actId="1035"/>
        <pc:sldMkLst>
          <pc:docMk/>
          <pc:sldMk cId="0" sldId="277"/>
        </pc:sldMkLst>
        <pc:spChg chg="mod">
          <ac:chgData name="Daniel Downs" userId="dbccb83c08dfc046" providerId="LiveId" clId="{0050D416-B099-4214-A3EA-9F4B1AAEFF2A}" dt="2020-07-15T16:48:38.931" v="1486" actId="1035"/>
          <ac:spMkLst>
            <pc:docMk/>
            <pc:sldMk cId="0" sldId="277"/>
            <ac:spMk id="354" creationId="{00000000-0000-0000-0000-000000000000}"/>
          </ac:spMkLst>
        </pc:spChg>
        <pc:spChg chg="mod">
          <ac:chgData name="Daniel Downs" userId="dbccb83c08dfc046" providerId="LiveId" clId="{0050D416-B099-4214-A3EA-9F4B1AAEFF2A}" dt="2020-07-15T16:48:38.931" v="1486" actId="1035"/>
          <ac:spMkLst>
            <pc:docMk/>
            <pc:sldMk cId="0" sldId="277"/>
            <ac:spMk id="355" creationId="{00000000-0000-0000-0000-000000000000}"/>
          </ac:spMkLst>
        </pc:spChg>
        <pc:spChg chg="mod">
          <ac:chgData name="Daniel Downs" userId="dbccb83c08dfc046" providerId="LiveId" clId="{0050D416-B099-4214-A3EA-9F4B1AAEFF2A}" dt="2020-07-15T16:48:38.931" v="1486" actId="1035"/>
          <ac:spMkLst>
            <pc:docMk/>
            <pc:sldMk cId="0" sldId="277"/>
            <ac:spMk id="356" creationId="{00000000-0000-0000-0000-000000000000}"/>
          </ac:spMkLst>
        </pc:spChg>
        <pc:spChg chg="mod">
          <ac:chgData name="Daniel Downs" userId="dbccb83c08dfc046" providerId="LiveId" clId="{0050D416-B099-4214-A3EA-9F4B1AAEFF2A}" dt="2020-07-15T16:48:38.931" v="1486" actId="1035"/>
          <ac:spMkLst>
            <pc:docMk/>
            <pc:sldMk cId="0" sldId="277"/>
            <ac:spMk id="357" creationId="{00000000-0000-0000-0000-000000000000}"/>
          </ac:spMkLst>
        </pc:spChg>
        <pc:spChg chg="mod">
          <ac:chgData name="Daniel Downs" userId="dbccb83c08dfc046" providerId="LiveId" clId="{0050D416-B099-4214-A3EA-9F4B1AAEFF2A}" dt="2020-07-15T16:48:38.931" v="1486" actId="1035"/>
          <ac:spMkLst>
            <pc:docMk/>
            <pc:sldMk cId="0" sldId="277"/>
            <ac:spMk id="358" creationId="{00000000-0000-0000-0000-000000000000}"/>
          </ac:spMkLst>
        </pc:spChg>
        <pc:spChg chg="mod">
          <ac:chgData name="Daniel Downs" userId="dbccb83c08dfc046" providerId="LiveId" clId="{0050D416-B099-4214-A3EA-9F4B1AAEFF2A}" dt="2020-07-15T16:48:38.931" v="1486" actId="1035"/>
          <ac:spMkLst>
            <pc:docMk/>
            <pc:sldMk cId="0" sldId="277"/>
            <ac:spMk id="363" creationId="{00000000-0000-0000-0000-000000000000}"/>
          </ac:spMkLst>
        </pc:spChg>
        <pc:cxnChg chg="mod">
          <ac:chgData name="Daniel Downs" userId="dbccb83c08dfc046" providerId="LiveId" clId="{0050D416-B099-4214-A3EA-9F4B1AAEFF2A}" dt="2020-07-15T16:48:38.931" v="1486" actId="1035"/>
          <ac:cxnSpMkLst>
            <pc:docMk/>
            <pc:sldMk cId="0" sldId="277"/>
            <ac:cxnSpMk id="360" creationId="{00000000-0000-0000-0000-000000000000}"/>
          </ac:cxnSpMkLst>
        </pc:cxnChg>
        <pc:cxnChg chg="mod">
          <ac:chgData name="Daniel Downs" userId="dbccb83c08dfc046" providerId="LiveId" clId="{0050D416-B099-4214-A3EA-9F4B1AAEFF2A}" dt="2020-07-15T16:48:38.931" v="1486" actId="1035"/>
          <ac:cxnSpMkLst>
            <pc:docMk/>
            <pc:sldMk cId="0" sldId="277"/>
            <ac:cxnSpMk id="361" creationId="{00000000-0000-0000-0000-000000000000}"/>
          </ac:cxnSpMkLst>
        </pc:cxnChg>
        <pc:cxnChg chg="mod">
          <ac:chgData name="Daniel Downs" userId="dbccb83c08dfc046" providerId="LiveId" clId="{0050D416-B099-4214-A3EA-9F4B1AAEFF2A}" dt="2020-07-15T16:48:38.931" v="1486" actId="1035"/>
          <ac:cxnSpMkLst>
            <pc:docMk/>
            <pc:sldMk cId="0" sldId="277"/>
            <ac:cxnSpMk id="362" creationId="{00000000-0000-0000-0000-000000000000}"/>
          </ac:cxnSpMkLst>
        </pc:cxnChg>
        <pc:cxnChg chg="mod">
          <ac:chgData name="Daniel Downs" userId="dbccb83c08dfc046" providerId="LiveId" clId="{0050D416-B099-4214-A3EA-9F4B1AAEFF2A}" dt="2020-07-15T16:48:38.931" v="1486" actId="1035"/>
          <ac:cxnSpMkLst>
            <pc:docMk/>
            <pc:sldMk cId="0" sldId="277"/>
            <ac:cxnSpMk id="364" creationId="{00000000-0000-0000-0000-000000000000}"/>
          </ac:cxnSpMkLst>
        </pc:cxnChg>
      </pc:sldChg>
      <pc:sldChg chg="modSp mod">
        <pc:chgData name="Daniel Downs" userId="dbccb83c08dfc046" providerId="LiveId" clId="{0050D416-B099-4214-A3EA-9F4B1AAEFF2A}" dt="2020-07-15T16:20:13.274" v="7" actId="113"/>
        <pc:sldMkLst>
          <pc:docMk/>
          <pc:sldMk cId="3978900612" sldId="285"/>
        </pc:sldMkLst>
        <pc:spChg chg="mod">
          <ac:chgData name="Daniel Downs" userId="dbccb83c08dfc046" providerId="LiveId" clId="{0050D416-B099-4214-A3EA-9F4B1AAEFF2A}" dt="2020-07-15T16:20:13.274" v="7" actId="113"/>
          <ac:spMkLst>
            <pc:docMk/>
            <pc:sldMk cId="3978900612" sldId="285"/>
            <ac:spMk id="2" creationId="{00000000-0000-0000-0000-000000000000}"/>
          </ac:spMkLst>
        </pc:spChg>
      </pc:sldChg>
      <pc:sldChg chg="modSp mod">
        <pc:chgData name="Daniel Downs" userId="dbccb83c08dfc046" providerId="LiveId" clId="{0050D416-B099-4214-A3EA-9F4B1AAEFF2A}" dt="2020-07-15T16:20:29.964" v="9" actId="113"/>
        <pc:sldMkLst>
          <pc:docMk/>
          <pc:sldMk cId="1278568724" sldId="289"/>
        </pc:sldMkLst>
        <pc:spChg chg="mod">
          <ac:chgData name="Daniel Downs" userId="dbccb83c08dfc046" providerId="LiveId" clId="{0050D416-B099-4214-A3EA-9F4B1AAEFF2A}" dt="2020-07-15T16:20:29.964" v="9" actId="113"/>
          <ac:spMkLst>
            <pc:docMk/>
            <pc:sldMk cId="1278568724" sldId="289"/>
            <ac:spMk id="2" creationId="{00000000-0000-0000-0000-000000000000}"/>
          </ac:spMkLst>
        </pc:spChg>
      </pc:sldChg>
      <pc:sldChg chg="modSp mod modNotesTx">
        <pc:chgData name="Daniel Downs" userId="dbccb83c08dfc046" providerId="LiveId" clId="{0050D416-B099-4214-A3EA-9F4B1AAEFF2A}" dt="2020-07-15T16:22:09.159" v="10" actId="33524"/>
        <pc:sldMkLst>
          <pc:docMk/>
          <pc:sldMk cId="3619098809" sldId="290"/>
        </pc:sldMkLst>
        <pc:spChg chg="mod">
          <ac:chgData name="Daniel Downs" userId="dbccb83c08dfc046" providerId="LiveId" clId="{0050D416-B099-4214-A3EA-9F4B1AAEFF2A}" dt="2020-07-15T16:19:54.729" v="5" actId="113"/>
          <ac:spMkLst>
            <pc:docMk/>
            <pc:sldMk cId="3619098809" sldId="290"/>
            <ac:spMk id="2" creationId="{00000000-0000-0000-0000-000000000000}"/>
          </ac:spMkLst>
        </pc:spChg>
      </pc:sldChg>
      <pc:sldChg chg="modSp add mod modNotesTx">
        <pc:chgData name="Daniel Downs" userId="dbccb83c08dfc046" providerId="LiveId" clId="{0050D416-B099-4214-A3EA-9F4B1AAEFF2A}" dt="2020-07-15T16:48:39.191" v="1487" actId="20577"/>
        <pc:sldMkLst>
          <pc:docMk/>
          <pc:sldMk cId="2417865717" sldId="292"/>
        </pc:sldMkLst>
        <pc:spChg chg="mod">
          <ac:chgData name="Daniel Downs" userId="dbccb83c08dfc046" providerId="LiveId" clId="{0050D416-B099-4214-A3EA-9F4B1AAEFF2A}" dt="2020-07-15T16:40:34.357" v="741" actId="1035"/>
          <ac:spMkLst>
            <pc:docMk/>
            <pc:sldMk cId="2417865717" sldId="292"/>
            <ac:spMk id="2" creationId="{00000000-0000-0000-0000-000000000000}"/>
          </ac:spMkLst>
        </pc:spChg>
        <pc:spChg chg="mod">
          <ac:chgData name="Daniel Downs" userId="dbccb83c08dfc046" providerId="LiveId" clId="{0050D416-B099-4214-A3EA-9F4B1AAEFF2A}" dt="2020-07-15T16:41:55.300" v="902" actId="207"/>
          <ac:spMkLst>
            <pc:docMk/>
            <pc:sldMk cId="2417865717" sldId="292"/>
            <ac:spMk id="3" creationId="{00000000-0000-0000-0000-000000000000}"/>
          </ac:spMkLst>
        </pc:spChg>
      </pc:sldChg>
      <pc:sldChg chg="modSp add mod ord modAnim modNotesTx">
        <pc:chgData name="Daniel Downs" userId="dbccb83c08dfc046" providerId="LiveId" clId="{0050D416-B099-4214-A3EA-9F4B1AAEFF2A}" dt="2020-07-15T16:53:59.789" v="2064" actId="20577"/>
        <pc:sldMkLst>
          <pc:docMk/>
          <pc:sldMk cId="182836520" sldId="293"/>
        </pc:sldMkLst>
        <pc:spChg chg="mod">
          <ac:chgData name="Daniel Downs" userId="dbccb83c08dfc046" providerId="LiveId" clId="{0050D416-B099-4214-A3EA-9F4B1AAEFF2A}" dt="2020-07-15T16:50:51.942" v="1503" actId="20577"/>
          <ac:spMkLst>
            <pc:docMk/>
            <pc:sldMk cId="182836520" sldId="293"/>
            <ac:spMk id="2" creationId="{00000000-0000-0000-0000-000000000000}"/>
          </ac:spMkLst>
        </pc:spChg>
        <pc:spChg chg="mod">
          <ac:chgData name="Daniel Downs" userId="dbccb83c08dfc046" providerId="LiveId" clId="{0050D416-B099-4214-A3EA-9F4B1AAEFF2A}" dt="2020-07-15T16:51:53.196" v="1694" actId="20577"/>
          <ac:spMkLst>
            <pc:docMk/>
            <pc:sldMk cId="182836520" sldId="29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389285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d8ace950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5d8ace950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de27212ff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de27212f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debbf0a60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debbf0a6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debbf0a60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debbf0a6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debbf0a60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debbf0a6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debbf0a60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debbf0a6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de27212ff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de27212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debbf0a60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debbf0a6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df1ed20b8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df1ed20b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 provide</a:t>
            </a:r>
            <a:r>
              <a:rPr lang="en-US" baseline="0" dirty="0"/>
              <a:t> students a little more help with this problem or allow them to do additional research on their own to answer the question.</a:t>
            </a:r>
          </a:p>
          <a:p>
            <a:r>
              <a:rPr lang="en-US" baseline="0" dirty="0"/>
              <a:t>Answer: The deletion of the nucleotides causes the primary structure of the protein it codes for to change. This in turn affects the 3D (tertiary) structure of the protein</a:t>
            </a:r>
            <a:endParaRPr lang="en-US" dirty="0"/>
          </a:p>
        </p:txBody>
      </p:sp>
    </p:spTree>
    <p:extLst>
      <p:ext uri="{BB962C8B-B14F-4D97-AF65-F5344CB8AC3E}">
        <p14:creationId xmlns:p14="http://schemas.microsoft.com/office/powerpoint/2010/main" val="3265545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 Amino acids are the monomers of enzymes (remember enzymes are proteins).</a:t>
            </a:r>
          </a:p>
          <a:p>
            <a:r>
              <a:rPr lang="en-US" dirty="0"/>
              <a:t>B) A hydrolysis reaction allows for alpha amylase to break down starch to maltose. A hydrolysis reaction would use water to break the bonds that hold starch together into their smaller components, maltose.</a:t>
            </a:r>
          </a:p>
          <a:p>
            <a:r>
              <a:rPr lang="en-US" dirty="0"/>
              <a:t>C) If the pH of the mouth increased to 8.5, which is outside of the optimal range for alpha amylase, the enzyme would no longer be able to function optimally OR it would </a:t>
            </a:r>
            <a:r>
              <a:rPr lang="en-US"/>
              <a:t>be denature</a:t>
            </a:r>
            <a:endParaRPr lang="en-US" dirty="0"/>
          </a:p>
        </p:txBody>
      </p:sp>
    </p:spTree>
    <p:extLst>
      <p:ext uri="{BB962C8B-B14F-4D97-AF65-F5344CB8AC3E}">
        <p14:creationId xmlns:p14="http://schemas.microsoft.com/office/powerpoint/2010/main" val="6832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de27212ff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de27212f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df1ed20b8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df1ed20b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df1ed20b8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df1ed20b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df1ed20b8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df1ed20b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df1ed20b8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df1ed20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df1ed20b8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df1ed20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df1ed20b8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df1ed20b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df1ed20b8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df1ed20b8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students do not remember how to number the carbons: number the carbon to the right of the oxygen on the sugar, then move in a clockwise motion. Also, remind students that the use of a prime (‘) is to designate the carbons of the sugar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df1ed20b8_0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df1ed20b8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df1ed20b8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df1ed20b8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df1ed20b8_0_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df1ed20b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de27212f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de27212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87350" indent="-228600">
              <a:buAutoNum type="arabicPeriod"/>
            </a:pPr>
            <a:r>
              <a:rPr lang="en-US" dirty="0"/>
              <a:t>Students can discuss: the backbone (DNA is deoxyribose RNA is ribose), the bases in DNA are ATCG while the bases in RNA are AUCG, DNA is double stranded while RNA is single stranded, DNA is contained within the nucleus in eukaryotes while RNA can leave the nucleus.</a:t>
            </a:r>
          </a:p>
          <a:p>
            <a:pPr marL="387350" indent="-228600">
              <a:buAutoNum type="arabicPeriod"/>
            </a:pPr>
            <a:r>
              <a:rPr lang="en-US" dirty="0"/>
              <a:t>The fragment is RNA because it contains the </a:t>
            </a:r>
            <a:r>
              <a:rPr lang="en-US"/>
              <a:t>base uracil.</a:t>
            </a:r>
            <a:endParaRPr lang="en-US" dirty="0"/>
          </a:p>
        </p:txBody>
      </p:sp>
    </p:spTree>
    <p:extLst>
      <p:ext uri="{BB962C8B-B14F-4D97-AF65-F5344CB8AC3E}">
        <p14:creationId xmlns:p14="http://schemas.microsoft.com/office/powerpoint/2010/main" val="563321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65545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df1ed20b8_0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5df1ed20b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df1ed20b8_0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df1ed20b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df1ed20b8_0_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df1ed20b8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df1ed20b8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df1ed20b8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df1ed20b8_0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5df1ed20b8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de27212ff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de27212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de27212ff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de27212f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1. I allow students to search up the formula</a:t>
            </a:r>
            <a:r>
              <a:rPr lang="en-US" baseline="0" dirty="0"/>
              <a:t> once they figure that out to determine the name. </a:t>
            </a:r>
            <a:r>
              <a:rPr lang="en-US" dirty="0"/>
              <a:t>C4H8O4, </a:t>
            </a:r>
            <a:r>
              <a:rPr lang="en-US" dirty="0" err="1"/>
              <a:t>Threose</a:t>
            </a:r>
            <a:endParaRPr lang="en-US" dirty="0"/>
          </a:p>
        </p:txBody>
      </p:sp>
    </p:spTree>
    <p:extLst>
      <p:ext uri="{BB962C8B-B14F-4D97-AF65-F5344CB8AC3E}">
        <p14:creationId xmlns:p14="http://schemas.microsoft.com/office/powerpoint/2010/main" val="326554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de27212ff_2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de27212ff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debbf0a60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debbf0a6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df453cfd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df453cf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B45F06"/>
              </a:buClr>
              <a:buSzPts val="5400"/>
              <a:buNone/>
              <a:defRPr sz="5400">
                <a:solidFill>
                  <a:srgbClr val="B45F0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lvl1pPr marL="457200" lvl="0" indent="-406400" rtl="0">
              <a:spcBef>
                <a:spcPts val="0"/>
              </a:spcBef>
              <a:spcAft>
                <a:spcPts val="0"/>
              </a:spcAft>
              <a:buClr>
                <a:srgbClr val="000000"/>
              </a:buClr>
              <a:buSzPts val="2800"/>
              <a:buChar char="●"/>
              <a:defRPr sz="2800">
                <a:solidFill>
                  <a:srgbClr val="000000"/>
                </a:solidFill>
              </a:defRPr>
            </a:lvl1pPr>
            <a:lvl2pPr marL="914400" lvl="1" indent="-355600" rtl="0">
              <a:spcBef>
                <a:spcPts val="1600"/>
              </a:spcBef>
              <a:spcAft>
                <a:spcPts val="0"/>
              </a:spcAft>
              <a:buClr>
                <a:srgbClr val="000000"/>
              </a:buClr>
              <a:buSzPts val="2000"/>
              <a:buChar char="○"/>
              <a:defRPr sz="2000">
                <a:solidFill>
                  <a:srgbClr val="000000"/>
                </a:solidFill>
              </a:defRPr>
            </a:lvl2pPr>
            <a:lvl3pPr marL="1371600" lvl="2" indent="-317500" rtl="0">
              <a:spcBef>
                <a:spcPts val="1600"/>
              </a:spcBef>
              <a:spcAft>
                <a:spcPts val="0"/>
              </a:spcAft>
              <a:buClr>
                <a:srgbClr val="000000"/>
              </a:buClr>
              <a:buSzPts val="1400"/>
              <a:buChar char="■"/>
              <a:defRPr>
                <a:solidFill>
                  <a:srgbClr val="000000"/>
                </a:solidFill>
              </a:defRPr>
            </a:lvl3pPr>
            <a:lvl4pPr marL="1828800" lvl="3" indent="-317500" rtl="0">
              <a:spcBef>
                <a:spcPts val="1600"/>
              </a:spcBef>
              <a:spcAft>
                <a:spcPts val="0"/>
              </a:spcAft>
              <a:buClr>
                <a:srgbClr val="000000"/>
              </a:buClr>
              <a:buSzPts val="1400"/>
              <a:buChar char="●"/>
              <a:defRPr>
                <a:solidFill>
                  <a:srgbClr val="000000"/>
                </a:solidFill>
              </a:defRPr>
            </a:lvl4pPr>
            <a:lvl5pPr marL="2286000" lvl="4" indent="-317500" rtl="0">
              <a:spcBef>
                <a:spcPts val="1600"/>
              </a:spcBef>
              <a:spcAft>
                <a:spcPts val="0"/>
              </a:spcAft>
              <a:buClr>
                <a:srgbClr val="000000"/>
              </a:buClr>
              <a:buSzPts val="1400"/>
              <a:buChar char="○"/>
              <a:defRPr>
                <a:solidFill>
                  <a:srgbClr val="000000"/>
                </a:solidFill>
              </a:defRPr>
            </a:lvl5pPr>
            <a:lvl6pPr marL="2743200" lvl="5" indent="-317500" rtl="0">
              <a:spcBef>
                <a:spcPts val="1600"/>
              </a:spcBef>
              <a:spcAft>
                <a:spcPts val="0"/>
              </a:spcAft>
              <a:buClr>
                <a:srgbClr val="000000"/>
              </a:buClr>
              <a:buSzPts val="1400"/>
              <a:buChar char="■"/>
              <a:defRPr>
                <a:solidFill>
                  <a:srgbClr val="000000"/>
                </a:solidFill>
              </a:defRPr>
            </a:lvl6pPr>
            <a:lvl7pPr marL="3200400" lvl="6" indent="-317500" rtl="0">
              <a:spcBef>
                <a:spcPts val="1600"/>
              </a:spcBef>
              <a:spcAft>
                <a:spcPts val="0"/>
              </a:spcAft>
              <a:buClr>
                <a:srgbClr val="000000"/>
              </a:buClr>
              <a:buSzPts val="1400"/>
              <a:buChar char="●"/>
              <a:defRPr>
                <a:solidFill>
                  <a:srgbClr val="000000"/>
                </a:solidFill>
              </a:defRPr>
            </a:lvl7pPr>
            <a:lvl8pPr marL="3657600" lvl="7" indent="-317500" rtl="0">
              <a:spcBef>
                <a:spcPts val="1600"/>
              </a:spcBef>
              <a:spcAft>
                <a:spcPts val="0"/>
              </a:spcAft>
              <a:buClr>
                <a:srgbClr val="000000"/>
              </a:buClr>
              <a:buSzPts val="1400"/>
              <a:buChar char="○"/>
              <a:defRPr>
                <a:solidFill>
                  <a:srgbClr val="000000"/>
                </a:solidFill>
              </a:defRPr>
            </a:lvl8pPr>
            <a:lvl9pPr marL="4114800" lvl="8" indent="-317500" rtl="0">
              <a:spcBef>
                <a:spcPts val="1600"/>
              </a:spcBef>
              <a:spcAft>
                <a:spcPts val="1600"/>
              </a:spcAft>
              <a:buClr>
                <a:srgbClr val="000000"/>
              </a:buClr>
              <a:buSzPts val="1400"/>
              <a:buChar char="■"/>
              <a:defRPr>
                <a:solidFill>
                  <a:srgbClr val="000000"/>
                </a:solidFill>
              </a:defRPr>
            </a:lvl9pPr>
          </a:lstStyle>
          <a:p>
            <a:endParaRPr/>
          </a:p>
        </p:txBody>
      </p:sp>
      <p:sp>
        <p:nvSpPr>
          <p:cNvPr id="65" name="Google Shape;65;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9"/>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0" name="Google Shape;80;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21"/>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21"/>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6" name="Google Shape;86;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9" name="Google Shape;89;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 name="Google Shape;92;p23"/>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3" name="Google Shape;93;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457200" y="277812"/>
            <a:ext cx="8229600" cy="1139700"/>
          </a:xfrm>
          <a:prstGeom prst="rect">
            <a:avLst/>
          </a:prstGeom>
          <a:noFill/>
          <a:ln>
            <a:noFill/>
          </a:ln>
        </p:spPr>
        <p:txBody>
          <a:bodyPr spcFirstLastPara="1" wrap="square" lIns="91425" tIns="91425" rIns="91425" bIns="91425" anchor="ctr" anchorCtr="1">
            <a:noAutofit/>
          </a:bodyPr>
          <a:lstStyle>
            <a:lvl1pPr marL="0" marR="0" lvl="0"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9pPr>
          </a:lstStyle>
          <a:p>
            <a:endParaRPr/>
          </a:p>
        </p:txBody>
      </p:sp>
      <p:sp>
        <p:nvSpPr>
          <p:cNvPr id="98" name="Google Shape;98;p25"/>
          <p:cNvSpPr txBox="1">
            <a:spLocks noGrp="1"/>
          </p:cNvSpPr>
          <p:nvPr>
            <p:ph type="body" idx="1"/>
          </p:nvPr>
        </p:nvSpPr>
        <p:spPr>
          <a:xfrm>
            <a:off x="457200" y="1600200"/>
            <a:ext cx="8229600" cy="4530300"/>
          </a:xfrm>
          <a:prstGeom prst="rect">
            <a:avLst/>
          </a:prstGeom>
          <a:noFill/>
          <a:ln>
            <a:noFill/>
          </a:ln>
        </p:spPr>
        <p:txBody>
          <a:bodyPr spcFirstLastPara="1" wrap="square" lIns="91425" tIns="91425" rIns="91425" bIns="91425"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35280" algn="l" rtl="0">
              <a:spcBef>
                <a:spcPts val="480"/>
              </a:spcBef>
              <a:spcAft>
                <a:spcPts val="0"/>
              </a:spcAft>
              <a:buClr>
                <a:schemeClr val="lt2"/>
              </a:buClr>
              <a:buSzPts val="168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17500" algn="l" rtl="0">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17500" algn="l" rtl="0">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17500" algn="l" rtl="0">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17500" algn="l" rtl="0">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17500" algn="l" rtl="0">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99" name="Google Shape;99;p25"/>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a:solidFill>
                  <a:schemeClr val="lt1"/>
                </a:solidFill>
                <a:latin typeface="Verdana"/>
                <a:ea typeface="Verdana"/>
                <a:cs typeface="Verdana"/>
                <a:sym typeface="Verdana"/>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00" name="Google Shape;100;p2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a:solidFill>
                  <a:schemeClr val="lt1"/>
                </a:solidFill>
                <a:latin typeface="Verdana"/>
                <a:ea typeface="Verdana"/>
                <a:cs typeface="Verdana"/>
                <a:sym typeface="Verdana"/>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01" name="Google Shape;101;p2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1pPr>
            <a:lvl2pPr marL="0" marR="0" lvl="1"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2pPr>
            <a:lvl3pPr marL="0" marR="0" lvl="2"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3pPr>
            <a:lvl4pPr marL="0" marR="0" lvl="3"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4pPr>
            <a:lvl5pPr marL="0" marR="0" lvl="4"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5pPr>
            <a:lvl6pPr marL="0" marR="0" lvl="5"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6pPr>
            <a:lvl7pPr marL="0" marR="0" lvl="6"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7pPr>
            <a:lvl8pPr marL="0" marR="0" lvl="7"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8pPr>
            <a:lvl9pPr marL="0" marR="0" lvl="8"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457200" y="277812"/>
            <a:ext cx="8229600" cy="1139700"/>
          </a:xfrm>
          <a:prstGeom prst="rect">
            <a:avLst/>
          </a:prstGeom>
          <a:noFill/>
          <a:ln>
            <a:noFill/>
          </a:ln>
        </p:spPr>
        <p:txBody>
          <a:bodyPr spcFirstLastPara="1" wrap="square" lIns="91425" tIns="91425" rIns="91425" bIns="91425" anchor="ctr" anchorCtr="1">
            <a:noAutofit/>
          </a:bodyPr>
          <a:lstStyle>
            <a:lvl1pPr marL="0" marR="0" lvl="0"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9pPr>
          </a:lstStyle>
          <a:p>
            <a:endParaRPr/>
          </a:p>
        </p:txBody>
      </p:sp>
      <p:sp>
        <p:nvSpPr>
          <p:cNvPr id="104" name="Google Shape;104;p26"/>
          <p:cNvSpPr txBox="1">
            <a:spLocks noGrp="1"/>
          </p:cNvSpPr>
          <p:nvPr>
            <p:ph type="body" idx="1"/>
          </p:nvPr>
        </p:nvSpPr>
        <p:spPr>
          <a:xfrm>
            <a:off x="457200" y="1600200"/>
            <a:ext cx="4038600" cy="4530300"/>
          </a:xfrm>
          <a:prstGeom prst="rect">
            <a:avLst/>
          </a:prstGeom>
          <a:noFill/>
          <a:ln>
            <a:noFill/>
          </a:ln>
        </p:spPr>
        <p:txBody>
          <a:bodyPr spcFirstLastPara="1" wrap="square" lIns="91425" tIns="91425" rIns="91425" bIns="91425" anchor="t" anchorCtr="0">
            <a:noAutofit/>
          </a:bodyPr>
          <a:lstStyle>
            <a:lvl1pPr marL="457200" marR="0" lvl="0" indent="-353060" algn="l" rtl="0">
              <a:spcBef>
                <a:spcPts val="560"/>
              </a:spcBef>
              <a:spcAft>
                <a:spcPts val="0"/>
              </a:spcAft>
              <a:buClr>
                <a:schemeClr val="hlink"/>
              </a:buClr>
              <a:buSzPts val="196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17500" algn="l" rtl="0">
              <a:spcBef>
                <a:spcPts val="400"/>
              </a:spcBef>
              <a:spcAft>
                <a:spcPts val="0"/>
              </a:spcAft>
              <a:buClr>
                <a:schemeClr val="lt2"/>
              </a:buClr>
              <a:buSzPts val="14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rtl="0">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5pPr>
            <a:lvl6pPr marL="2743200" marR="0" lvl="5"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6pPr>
            <a:lvl7pPr marL="3200400" marR="0" lvl="6"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7pPr>
            <a:lvl8pPr marL="3657600" marR="0" lvl="7" indent="-308609"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8pPr>
            <a:lvl9pPr marL="4114800" marR="0" lvl="8" indent="-308609"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105" name="Google Shape;105;p26"/>
          <p:cNvSpPr txBox="1">
            <a:spLocks noGrp="1"/>
          </p:cNvSpPr>
          <p:nvPr>
            <p:ph type="body" idx="2"/>
          </p:nvPr>
        </p:nvSpPr>
        <p:spPr>
          <a:xfrm>
            <a:off x="4648200" y="1600200"/>
            <a:ext cx="4038600" cy="4530300"/>
          </a:xfrm>
          <a:prstGeom prst="rect">
            <a:avLst/>
          </a:prstGeom>
          <a:noFill/>
          <a:ln>
            <a:noFill/>
          </a:ln>
        </p:spPr>
        <p:txBody>
          <a:bodyPr spcFirstLastPara="1" wrap="square" lIns="91425" tIns="91425" rIns="91425" bIns="91425" anchor="t" anchorCtr="0">
            <a:noAutofit/>
          </a:bodyPr>
          <a:lstStyle>
            <a:lvl1pPr marL="457200" marR="0" lvl="0" indent="-353060" algn="l" rtl="0">
              <a:spcBef>
                <a:spcPts val="560"/>
              </a:spcBef>
              <a:spcAft>
                <a:spcPts val="0"/>
              </a:spcAft>
              <a:buClr>
                <a:schemeClr val="hlink"/>
              </a:buClr>
              <a:buSzPts val="196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17500" algn="l" rtl="0">
              <a:spcBef>
                <a:spcPts val="400"/>
              </a:spcBef>
              <a:spcAft>
                <a:spcPts val="0"/>
              </a:spcAft>
              <a:buClr>
                <a:schemeClr val="lt2"/>
              </a:buClr>
              <a:buSzPts val="14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rtl="0">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5pPr>
            <a:lvl6pPr marL="2743200" marR="0" lvl="5"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6pPr>
            <a:lvl7pPr marL="3200400" marR="0" lvl="6"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7pPr>
            <a:lvl8pPr marL="3657600" marR="0" lvl="7" indent="-308609"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8pPr>
            <a:lvl9pPr marL="4114800" marR="0" lvl="8" indent="-308609"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106" name="Google Shape;106;p26"/>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a:solidFill>
                  <a:schemeClr val="lt1"/>
                </a:solidFill>
                <a:latin typeface="Verdana"/>
                <a:ea typeface="Verdana"/>
                <a:cs typeface="Verdana"/>
                <a:sym typeface="Verdana"/>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07" name="Google Shape;107;p2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a:solidFill>
                  <a:schemeClr val="lt1"/>
                </a:solidFill>
                <a:latin typeface="Verdana"/>
                <a:ea typeface="Verdana"/>
                <a:cs typeface="Verdana"/>
                <a:sym typeface="Verdana"/>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08" name="Google Shape;108;p2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1pPr>
            <a:lvl2pPr marL="0" marR="0" lvl="1"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2pPr>
            <a:lvl3pPr marL="0" marR="0" lvl="2"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3pPr>
            <a:lvl4pPr marL="0" marR="0" lvl="3"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4pPr>
            <a:lvl5pPr marL="0" marR="0" lvl="4"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5pPr>
            <a:lvl6pPr marL="0" marR="0" lvl="5"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6pPr>
            <a:lvl7pPr marL="0" marR="0" lvl="6"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7pPr>
            <a:lvl8pPr marL="0" marR="0" lvl="7"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8pPr>
            <a:lvl9pPr marL="0" marR="0" lvl="8"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 name="Google Shape;54;p13"/>
          <p:cNvSpPr txBox="1"/>
          <p:nvPr userDrawn="1"/>
        </p:nvSpPr>
        <p:spPr>
          <a:xfrm>
            <a:off x="3430050" y="6599400"/>
            <a:ext cx="2113800" cy="25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t>© Getting Down with Science</a:t>
            </a:r>
            <a:endParaRPr sz="800"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 name="Google Shape;54;p13"/>
          <p:cNvSpPr txBox="1"/>
          <p:nvPr userDrawn="1"/>
        </p:nvSpPr>
        <p:spPr>
          <a:xfrm>
            <a:off x="3430050" y="6599400"/>
            <a:ext cx="2113800" cy="25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t>© Getting Down with Science</a:t>
            </a:r>
            <a:endParaRPr sz="800"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126932" y="0"/>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Amino Acids</a:t>
            </a:r>
            <a:endParaRPr dirty="0">
              <a:solidFill>
                <a:schemeClr val="accent5"/>
              </a:solidFill>
            </a:endParaRPr>
          </a:p>
        </p:txBody>
      </p:sp>
      <p:sp>
        <p:nvSpPr>
          <p:cNvPr id="184" name="Google Shape;184;p35"/>
          <p:cNvSpPr txBox="1">
            <a:spLocks noGrp="1"/>
          </p:cNvSpPr>
          <p:nvPr>
            <p:ph type="body" idx="1"/>
          </p:nvPr>
        </p:nvSpPr>
        <p:spPr>
          <a:xfrm>
            <a:off x="311700" y="853533"/>
            <a:ext cx="8522100" cy="76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dirty="0"/>
              <a:t>Molecules that have an amino group and a carboxyl group</a:t>
            </a:r>
            <a:endParaRPr sz="2400" dirty="0"/>
          </a:p>
          <a:p>
            <a:pPr marL="457200" lvl="0" indent="-355600" algn="l" rtl="0">
              <a:lnSpc>
                <a:spcPct val="100000"/>
              </a:lnSpc>
              <a:spcBef>
                <a:spcPts val="0"/>
              </a:spcBef>
              <a:spcAft>
                <a:spcPts val="0"/>
              </a:spcAft>
              <a:buSzPts val="2000"/>
              <a:buChar char="●"/>
            </a:pPr>
            <a:r>
              <a:rPr lang="en" sz="2400" dirty="0"/>
              <a:t>20 different amino acids</a:t>
            </a:r>
            <a:endParaRPr sz="2400" dirty="0"/>
          </a:p>
        </p:txBody>
      </p:sp>
      <p:sp>
        <p:nvSpPr>
          <p:cNvPr id="186" name="Google Shape;186;p35"/>
          <p:cNvSpPr txBox="1"/>
          <p:nvPr/>
        </p:nvSpPr>
        <p:spPr>
          <a:xfrm>
            <a:off x="784928" y="2839650"/>
            <a:ext cx="2208218"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Amino group</a:t>
            </a:r>
            <a:endParaRPr sz="2400" dirty="0"/>
          </a:p>
        </p:txBody>
      </p:sp>
      <p:sp>
        <p:nvSpPr>
          <p:cNvPr id="187" name="Google Shape;187;p35"/>
          <p:cNvSpPr txBox="1"/>
          <p:nvPr/>
        </p:nvSpPr>
        <p:spPr>
          <a:xfrm>
            <a:off x="5667949" y="2839650"/>
            <a:ext cx="2399809"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carboxyl group</a:t>
            </a:r>
            <a:endParaRPr sz="2400" dirty="0"/>
          </a:p>
        </p:txBody>
      </p:sp>
      <p:sp>
        <p:nvSpPr>
          <p:cNvPr id="188" name="Google Shape;188;p35"/>
          <p:cNvSpPr txBox="1"/>
          <p:nvPr/>
        </p:nvSpPr>
        <p:spPr>
          <a:xfrm>
            <a:off x="2993145" y="1844361"/>
            <a:ext cx="3472391"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R = variable side chain</a:t>
            </a:r>
            <a:endParaRPr sz="2400" dirty="0"/>
          </a:p>
        </p:txBody>
      </p:sp>
      <p:grpSp>
        <p:nvGrpSpPr>
          <p:cNvPr id="195" name="Google Shape;195;p35"/>
          <p:cNvGrpSpPr/>
          <p:nvPr/>
        </p:nvGrpSpPr>
        <p:grpSpPr>
          <a:xfrm>
            <a:off x="2261794" y="5870019"/>
            <a:ext cx="4521600" cy="376500"/>
            <a:chOff x="2261794" y="5870019"/>
            <a:chExt cx="4521600" cy="376500"/>
          </a:xfrm>
        </p:grpSpPr>
        <p:cxnSp>
          <p:nvCxnSpPr>
            <p:cNvPr id="196" name="Google Shape;196;p35"/>
            <p:cNvCxnSpPr/>
            <p:nvPr/>
          </p:nvCxnSpPr>
          <p:spPr>
            <a:xfrm rot="10800000">
              <a:off x="2261794" y="6171557"/>
              <a:ext cx="1266900" cy="0"/>
            </a:xfrm>
            <a:prstGeom prst="straightConnector1">
              <a:avLst/>
            </a:prstGeom>
            <a:noFill/>
            <a:ln w="9525" cap="flat" cmpd="sng">
              <a:solidFill>
                <a:schemeClr val="dk2"/>
              </a:solidFill>
              <a:prstDash val="solid"/>
              <a:round/>
              <a:headEnd type="none" w="med" len="med"/>
              <a:tailEnd type="triangle" w="med" len="med"/>
            </a:ln>
          </p:spPr>
        </p:cxnSp>
        <p:cxnSp>
          <p:nvCxnSpPr>
            <p:cNvPr id="198" name="Google Shape;198;p35"/>
            <p:cNvCxnSpPr/>
            <p:nvPr/>
          </p:nvCxnSpPr>
          <p:spPr>
            <a:xfrm>
              <a:off x="5431594" y="6179649"/>
              <a:ext cx="1351800" cy="0"/>
            </a:xfrm>
            <a:prstGeom prst="straightConnector1">
              <a:avLst/>
            </a:prstGeom>
            <a:noFill/>
            <a:ln w="9525" cap="flat" cmpd="sng">
              <a:solidFill>
                <a:schemeClr val="dk2"/>
              </a:solidFill>
              <a:prstDash val="solid"/>
              <a:round/>
              <a:headEnd type="none" w="med" len="med"/>
              <a:tailEnd type="triangle" w="med" len="med"/>
            </a:ln>
          </p:spPr>
        </p:cxnSp>
        <p:sp>
          <p:nvSpPr>
            <p:cNvPr id="197" name="Google Shape;197;p35"/>
            <p:cNvSpPr txBox="1"/>
            <p:nvPr/>
          </p:nvSpPr>
          <p:spPr>
            <a:xfrm>
              <a:off x="3670586" y="5870019"/>
              <a:ext cx="1961470"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Unique side chain (R)</a:t>
              </a:r>
              <a:endParaRPr sz="2200" dirty="0"/>
            </a:p>
          </p:txBody>
        </p:sp>
      </p:grpSp>
      <p:sp>
        <p:nvSpPr>
          <p:cNvPr id="200" name="Google Shape;200;p35"/>
          <p:cNvSpPr txBox="1"/>
          <p:nvPr/>
        </p:nvSpPr>
        <p:spPr>
          <a:xfrm>
            <a:off x="72828" y="1957650"/>
            <a:ext cx="2661372"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General Structure</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159300" y="-1622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Amino Acids</a:t>
            </a:r>
            <a:endParaRPr>
              <a:solidFill>
                <a:schemeClr val="accent5"/>
              </a:solidFill>
            </a:endParaRPr>
          </a:p>
        </p:txBody>
      </p:sp>
      <p:sp>
        <p:nvSpPr>
          <p:cNvPr id="206" name="Google Shape;206;p36"/>
          <p:cNvSpPr txBox="1">
            <a:spLocks noGrp="1"/>
          </p:cNvSpPr>
          <p:nvPr>
            <p:ph type="body" idx="1"/>
          </p:nvPr>
        </p:nvSpPr>
        <p:spPr>
          <a:xfrm>
            <a:off x="311700" y="850833"/>
            <a:ext cx="85221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Each amino acid (AA) has a unique side chain</a:t>
            </a:r>
            <a:endParaRPr dirty="0"/>
          </a:p>
          <a:p>
            <a:pPr marL="914400" lvl="1" indent="-355600" algn="l" rtl="0">
              <a:spcBef>
                <a:spcPts val="0"/>
              </a:spcBef>
              <a:spcAft>
                <a:spcPts val="0"/>
              </a:spcAft>
              <a:buSzPts val="2000"/>
              <a:buChar char="○"/>
            </a:pPr>
            <a:r>
              <a:rPr lang="en" sz="2600" dirty="0"/>
              <a:t>Unique aspects of the AA are based on the side chain’s </a:t>
            </a:r>
            <a:r>
              <a:rPr lang="en" sz="2600" dirty="0">
                <a:solidFill>
                  <a:srgbClr val="B45F06"/>
                </a:solidFill>
              </a:rPr>
              <a:t>physical</a:t>
            </a:r>
            <a:r>
              <a:rPr lang="en" sz="2600" dirty="0"/>
              <a:t> and </a:t>
            </a:r>
            <a:r>
              <a:rPr lang="en" sz="2600" dirty="0">
                <a:solidFill>
                  <a:srgbClr val="B45F06"/>
                </a:solidFill>
              </a:rPr>
              <a:t>chemical</a:t>
            </a:r>
            <a:r>
              <a:rPr lang="en" sz="2600" dirty="0"/>
              <a:t> properties</a:t>
            </a:r>
            <a:endParaRPr sz="2600" dirty="0"/>
          </a:p>
          <a:p>
            <a:pPr marL="914400" lvl="1" indent="-355600" algn="l" rtl="0">
              <a:spcBef>
                <a:spcPts val="0"/>
              </a:spcBef>
              <a:spcAft>
                <a:spcPts val="0"/>
              </a:spcAft>
              <a:buSzPts val="2000"/>
              <a:buChar char="○"/>
            </a:pPr>
            <a:r>
              <a:rPr lang="en" sz="2600" dirty="0"/>
              <a:t>Side chains can be grouped as:</a:t>
            </a:r>
            <a:endParaRPr sz="2600" dirty="0"/>
          </a:p>
          <a:p>
            <a:pPr marL="1371600" lvl="2" indent="-342900" algn="l" rtl="0">
              <a:spcBef>
                <a:spcPts val="0"/>
              </a:spcBef>
              <a:spcAft>
                <a:spcPts val="0"/>
              </a:spcAft>
              <a:buSzPts val="1800"/>
              <a:buChar char="■"/>
            </a:pPr>
            <a:r>
              <a:rPr lang="en" sz="2200" dirty="0"/>
              <a:t>Nonpolar (hydrophobic)</a:t>
            </a:r>
            <a:endParaRPr sz="2200" dirty="0"/>
          </a:p>
          <a:p>
            <a:pPr marL="1371600" lvl="2" indent="-342900" algn="l" rtl="0">
              <a:spcBef>
                <a:spcPts val="0"/>
              </a:spcBef>
              <a:spcAft>
                <a:spcPts val="0"/>
              </a:spcAft>
              <a:buSzPts val="1800"/>
              <a:buChar char="■"/>
            </a:pPr>
            <a:r>
              <a:rPr lang="en" sz="2200" dirty="0"/>
              <a:t>Polar (hydrophilic)</a:t>
            </a:r>
            <a:endParaRPr sz="2200" dirty="0"/>
          </a:p>
          <a:p>
            <a:pPr marL="1371600" lvl="2" indent="-342900" algn="l" rtl="0">
              <a:spcBef>
                <a:spcPts val="0"/>
              </a:spcBef>
              <a:spcAft>
                <a:spcPts val="0"/>
              </a:spcAft>
              <a:buSzPts val="1800"/>
              <a:buChar char="■"/>
            </a:pPr>
            <a:r>
              <a:rPr lang="en" sz="2200" dirty="0"/>
              <a:t>Charged/ionic (hydrophilic)</a:t>
            </a:r>
            <a:endParaRPr sz="2200" dirty="0"/>
          </a:p>
          <a:p>
            <a:pPr marL="914400" lvl="1" indent="-355600" algn="l" rtl="0">
              <a:spcBef>
                <a:spcPts val="0"/>
              </a:spcBef>
              <a:spcAft>
                <a:spcPts val="0"/>
              </a:spcAft>
              <a:buSzPts val="2000"/>
              <a:buChar char="○"/>
            </a:pPr>
            <a:r>
              <a:rPr lang="en" sz="2600" dirty="0"/>
              <a:t>Side chains interact, which determine the </a:t>
            </a:r>
            <a:r>
              <a:rPr lang="en" sz="2600" b="1" dirty="0">
                <a:solidFill>
                  <a:srgbClr val="CC0000"/>
                </a:solidFill>
              </a:rPr>
              <a:t>shape</a:t>
            </a:r>
            <a:r>
              <a:rPr lang="en" sz="2600" dirty="0"/>
              <a:t> and </a:t>
            </a:r>
            <a:r>
              <a:rPr lang="en" sz="2600" b="1" dirty="0">
                <a:solidFill>
                  <a:srgbClr val="CC0000"/>
                </a:solidFill>
              </a:rPr>
              <a:t>function</a:t>
            </a:r>
            <a:r>
              <a:rPr lang="en" sz="2600" dirty="0"/>
              <a:t> of the protein</a:t>
            </a:r>
            <a:endParaRPr sz="2600" dirty="0"/>
          </a:p>
          <a:p>
            <a:pPr marL="0" lvl="0" indent="0" algn="l" rtl="0">
              <a:spcBef>
                <a:spcPts val="1600"/>
              </a:spcBef>
              <a:spcAft>
                <a:spcPts val="0"/>
              </a:spcAft>
              <a:buNone/>
            </a:pPr>
            <a:endParaRPr sz="1800"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159300" y="-1622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Formation of Peptide Bonds</a:t>
            </a:r>
            <a:endParaRPr dirty="0">
              <a:solidFill>
                <a:schemeClr val="accent5"/>
              </a:solidFill>
            </a:endParaRPr>
          </a:p>
        </p:txBody>
      </p:sp>
      <p:sp>
        <p:nvSpPr>
          <p:cNvPr id="206" name="Google Shape;206;p36"/>
          <p:cNvSpPr txBox="1">
            <a:spLocks noGrp="1"/>
          </p:cNvSpPr>
          <p:nvPr>
            <p:ph type="body" idx="1"/>
          </p:nvPr>
        </p:nvSpPr>
        <p:spPr>
          <a:xfrm>
            <a:off x="129473" y="923661"/>
            <a:ext cx="8852686" cy="906613"/>
          </a:xfrm>
          <a:prstGeom prst="rect">
            <a:avLst/>
          </a:prstGeom>
        </p:spPr>
        <p:txBody>
          <a:bodyPr spcFirstLastPara="1" wrap="square" lIns="91425" tIns="91425" rIns="91425" bIns="91425" anchor="t" anchorCtr="0">
            <a:noAutofit/>
          </a:bodyPr>
          <a:lstStyle/>
          <a:p>
            <a:pPr marL="50800" indent="0">
              <a:buNone/>
            </a:pPr>
            <a:r>
              <a:rPr lang="en-US" sz="2600" dirty="0"/>
              <a:t>To form a peptide bond the </a:t>
            </a:r>
            <a:r>
              <a:rPr lang="en-US" sz="2600" u="sng" dirty="0"/>
              <a:t>carboxyl</a:t>
            </a:r>
            <a:r>
              <a:rPr lang="en-US" sz="2600" dirty="0"/>
              <a:t> group of one AA must be positioned next to the </a:t>
            </a:r>
            <a:r>
              <a:rPr lang="en-US" sz="2600" u="sng" dirty="0"/>
              <a:t>amino</a:t>
            </a:r>
            <a:r>
              <a:rPr lang="en-US" sz="2600" dirty="0"/>
              <a:t> group of another AA</a:t>
            </a:r>
            <a:endParaRPr sz="2600" dirty="0"/>
          </a:p>
        </p:txBody>
      </p:sp>
      <p:sp>
        <p:nvSpPr>
          <p:cNvPr id="5" name="TextBox 4"/>
          <p:cNvSpPr txBox="1"/>
          <p:nvPr/>
        </p:nvSpPr>
        <p:spPr>
          <a:xfrm>
            <a:off x="3633324" y="5566643"/>
            <a:ext cx="1998734" cy="400110"/>
          </a:xfrm>
          <a:prstGeom prst="rect">
            <a:avLst/>
          </a:prstGeom>
          <a:noFill/>
        </p:spPr>
        <p:txBody>
          <a:bodyPr wrap="square" rtlCol="0">
            <a:spAutoFit/>
          </a:bodyPr>
          <a:lstStyle/>
          <a:p>
            <a:r>
              <a:rPr lang="en-US" sz="2000" dirty="0"/>
              <a:t>Peptide bond</a:t>
            </a:r>
          </a:p>
        </p:txBody>
      </p:sp>
      <p:cxnSp>
        <p:nvCxnSpPr>
          <p:cNvPr id="7" name="Straight Arrow Connector 6"/>
          <p:cNvCxnSpPr/>
          <p:nvPr/>
        </p:nvCxnSpPr>
        <p:spPr>
          <a:xfrm flipV="1">
            <a:off x="4324800" y="5097982"/>
            <a:ext cx="0" cy="4932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14399" y="4412405"/>
            <a:ext cx="1990641" cy="707886"/>
          </a:xfrm>
          <a:prstGeom prst="rect">
            <a:avLst/>
          </a:prstGeom>
          <a:noFill/>
        </p:spPr>
        <p:txBody>
          <a:bodyPr wrap="square" rtlCol="0">
            <a:spAutoFit/>
          </a:bodyPr>
          <a:lstStyle/>
          <a:p>
            <a:r>
              <a:rPr lang="en-US" sz="2000" dirty="0"/>
              <a:t>Repetitive backbone</a:t>
            </a:r>
          </a:p>
        </p:txBody>
      </p:sp>
      <p:cxnSp>
        <p:nvCxnSpPr>
          <p:cNvPr id="10" name="Straight Arrow Connector 9"/>
          <p:cNvCxnSpPr/>
          <p:nvPr/>
        </p:nvCxnSpPr>
        <p:spPr>
          <a:xfrm>
            <a:off x="2136297" y="4766348"/>
            <a:ext cx="801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Left Brace 10"/>
          <p:cNvSpPr/>
          <p:nvPr/>
        </p:nvSpPr>
        <p:spPr>
          <a:xfrm>
            <a:off x="3018329" y="5203179"/>
            <a:ext cx="299406" cy="60690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p:cNvSpPr txBox="1"/>
          <p:nvPr/>
        </p:nvSpPr>
        <p:spPr>
          <a:xfrm>
            <a:off x="1561761" y="5282299"/>
            <a:ext cx="2225310" cy="400110"/>
          </a:xfrm>
          <a:prstGeom prst="rect">
            <a:avLst/>
          </a:prstGeom>
          <a:noFill/>
        </p:spPr>
        <p:txBody>
          <a:bodyPr wrap="square" rtlCol="0">
            <a:spAutoFit/>
          </a:bodyPr>
          <a:lstStyle/>
          <a:p>
            <a:r>
              <a:rPr lang="en-US" sz="2000" dirty="0"/>
              <a:t>Side chains</a:t>
            </a:r>
          </a:p>
        </p:txBody>
      </p:sp>
      <p:sp>
        <p:nvSpPr>
          <p:cNvPr id="14" name="TextBox 13"/>
          <p:cNvSpPr txBox="1"/>
          <p:nvPr/>
        </p:nvSpPr>
        <p:spPr>
          <a:xfrm>
            <a:off x="149703" y="3515919"/>
            <a:ext cx="3168032" cy="461665"/>
          </a:xfrm>
          <a:prstGeom prst="rect">
            <a:avLst/>
          </a:prstGeom>
          <a:noFill/>
        </p:spPr>
        <p:txBody>
          <a:bodyPr wrap="square" rtlCol="0">
            <a:spAutoFit/>
          </a:bodyPr>
          <a:lstStyle/>
          <a:p>
            <a:r>
              <a:rPr lang="en-US" sz="2400" dirty="0"/>
              <a:t>Dehydration reaction</a:t>
            </a:r>
          </a:p>
        </p:txBody>
      </p:sp>
      <p:cxnSp>
        <p:nvCxnSpPr>
          <p:cNvPr id="16" name="Straight Arrow Connector 15"/>
          <p:cNvCxnSpPr/>
          <p:nvPr/>
        </p:nvCxnSpPr>
        <p:spPr>
          <a:xfrm>
            <a:off x="3317735" y="3746752"/>
            <a:ext cx="63117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337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174775" y="122013"/>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Polypeptides</a:t>
            </a:r>
            <a:endParaRPr dirty="0">
              <a:solidFill>
                <a:schemeClr val="accent5"/>
              </a:solidFill>
            </a:endParaRPr>
          </a:p>
        </p:txBody>
      </p:sp>
      <p:sp>
        <p:nvSpPr>
          <p:cNvPr id="220" name="Google Shape;220;p37"/>
          <p:cNvSpPr txBox="1">
            <a:spLocks noGrp="1"/>
          </p:cNvSpPr>
          <p:nvPr>
            <p:ph type="body" idx="1"/>
          </p:nvPr>
        </p:nvSpPr>
        <p:spPr>
          <a:xfrm>
            <a:off x="311725" y="1167225"/>
            <a:ext cx="85221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Many AA linked by peptide bonds</a:t>
            </a:r>
            <a:endParaRPr dirty="0"/>
          </a:p>
          <a:p>
            <a:pPr marL="0" lvl="0" indent="0" algn="l" rtl="0">
              <a:lnSpc>
                <a:spcPct val="100000"/>
              </a:lnSpc>
              <a:spcBef>
                <a:spcPts val="1600"/>
              </a:spcBef>
              <a:spcAft>
                <a:spcPts val="0"/>
              </a:spcAft>
              <a:buNone/>
            </a:pPr>
            <a:r>
              <a:rPr lang="en" dirty="0"/>
              <a:t>Each polypeptide has a unique sequence of AAs and </a:t>
            </a:r>
            <a:r>
              <a:rPr lang="en" dirty="0">
                <a:solidFill>
                  <a:srgbClr val="38761D"/>
                </a:solidFill>
              </a:rPr>
              <a:t>directionality</a:t>
            </a:r>
            <a:endParaRPr dirty="0">
              <a:solidFill>
                <a:srgbClr val="38761D"/>
              </a:solidFill>
            </a:endParaRPr>
          </a:p>
          <a:p>
            <a:pPr marL="457200" lvl="0" indent="-381000" algn="l" rtl="0">
              <a:lnSpc>
                <a:spcPct val="100000"/>
              </a:lnSpc>
              <a:spcBef>
                <a:spcPts val="0"/>
              </a:spcBef>
              <a:spcAft>
                <a:spcPts val="0"/>
              </a:spcAft>
              <a:buSzPts val="2400"/>
              <a:buChar char="●"/>
            </a:pPr>
            <a:r>
              <a:rPr lang="en" sz="2600" dirty="0"/>
              <a:t>Each end is chemically unique</a:t>
            </a:r>
            <a:endParaRPr sz="2600" dirty="0"/>
          </a:p>
          <a:p>
            <a:pPr marL="914400" lvl="1" indent="-355600" algn="l" rtl="0">
              <a:lnSpc>
                <a:spcPct val="100000"/>
              </a:lnSpc>
              <a:spcBef>
                <a:spcPts val="0"/>
              </a:spcBef>
              <a:spcAft>
                <a:spcPts val="0"/>
              </a:spcAft>
              <a:buSzPts val="2000"/>
              <a:buChar char="○"/>
            </a:pPr>
            <a:r>
              <a:rPr lang="en" sz="2400" dirty="0"/>
              <a:t>One end is a free amino group (</a:t>
            </a:r>
            <a:r>
              <a:rPr lang="en" sz="2400" dirty="0">
                <a:solidFill>
                  <a:srgbClr val="38761D"/>
                </a:solidFill>
              </a:rPr>
              <a:t>N-terminus</a:t>
            </a:r>
            <a:r>
              <a:rPr lang="en" sz="2400" dirty="0"/>
              <a:t>)</a:t>
            </a:r>
            <a:endParaRPr sz="2400" dirty="0"/>
          </a:p>
          <a:p>
            <a:pPr marL="914400" lvl="1" indent="-355600" algn="l" rtl="0">
              <a:lnSpc>
                <a:spcPct val="100000"/>
              </a:lnSpc>
              <a:spcBef>
                <a:spcPts val="0"/>
              </a:spcBef>
              <a:spcAft>
                <a:spcPts val="0"/>
              </a:spcAft>
              <a:buSzPts val="2000"/>
              <a:buChar char="○"/>
            </a:pPr>
            <a:r>
              <a:rPr lang="en" sz="2400" dirty="0"/>
              <a:t>One end is a free carboxyl group (</a:t>
            </a:r>
            <a:r>
              <a:rPr lang="en" sz="2400" dirty="0">
                <a:solidFill>
                  <a:srgbClr val="38761D"/>
                </a:solidFill>
              </a:rPr>
              <a:t>C-terminus</a:t>
            </a:r>
            <a:r>
              <a:rPr lang="en" sz="2400" dirty="0"/>
              <a:t>)</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174775" y="122013"/>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Polypeptides</a:t>
            </a:r>
            <a:endParaRPr dirty="0">
              <a:solidFill>
                <a:schemeClr val="accent5"/>
              </a:solidFill>
            </a:endParaRPr>
          </a:p>
        </p:txBody>
      </p:sp>
      <p:cxnSp>
        <p:nvCxnSpPr>
          <p:cNvPr id="221" name="Google Shape;221;p37"/>
          <p:cNvCxnSpPr/>
          <p:nvPr/>
        </p:nvCxnSpPr>
        <p:spPr>
          <a:xfrm flipH="1" flipV="1">
            <a:off x="6098090" y="1904433"/>
            <a:ext cx="317242" cy="482718"/>
          </a:xfrm>
          <a:prstGeom prst="straightConnector1">
            <a:avLst/>
          </a:prstGeom>
          <a:noFill/>
          <a:ln w="28575" cap="flat" cmpd="sng">
            <a:solidFill>
              <a:schemeClr val="dk2"/>
            </a:solidFill>
            <a:prstDash val="solid"/>
            <a:round/>
            <a:headEnd type="none" w="med" len="med"/>
            <a:tailEnd type="triangle" w="med" len="med"/>
          </a:ln>
        </p:spPr>
      </p:cxnSp>
      <p:sp>
        <p:nvSpPr>
          <p:cNvPr id="222" name="Google Shape;222;p37"/>
          <p:cNvSpPr txBox="1"/>
          <p:nvPr/>
        </p:nvSpPr>
        <p:spPr>
          <a:xfrm>
            <a:off x="4713610" y="2418690"/>
            <a:ext cx="4199767" cy="1000274"/>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Remember: SHAPE determines FUNCTION</a:t>
            </a:r>
            <a:endParaRPr sz="2400" dirty="0"/>
          </a:p>
        </p:txBody>
      </p:sp>
      <p:sp>
        <p:nvSpPr>
          <p:cNvPr id="223" name="Google Shape;223;p37"/>
          <p:cNvSpPr txBox="1"/>
          <p:nvPr/>
        </p:nvSpPr>
        <p:spPr>
          <a:xfrm>
            <a:off x="229200" y="1436297"/>
            <a:ext cx="8408100" cy="620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600" dirty="0">
                <a:solidFill>
                  <a:schemeClr val="dk1"/>
                </a:solidFill>
              </a:rPr>
              <a:t>Sequence of AAs determines the 3D shape</a:t>
            </a:r>
            <a:endParaRPr sz="2600" dirty="0">
              <a:solidFill>
                <a:schemeClr val="dk1"/>
              </a:solidFill>
            </a:endParaRPr>
          </a:p>
          <a:p>
            <a:pPr marL="0" lvl="0" indent="0" algn="l" rtl="0">
              <a:spcBef>
                <a:spcPts val="0"/>
              </a:spcBef>
              <a:spcAft>
                <a:spcPts val="0"/>
              </a:spcAft>
              <a:buNone/>
            </a:pPr>
            <a:endParaRPr sz="2400" dirty="0"/>
          </a:p>
        </p:txBody>
      </p:sp>
      <p:sp>
        <p:nvSpPr>
          <p:cNvPr id="224" name="Google Shape;224;p37"/>
          <p:cNvSpPr txBox="1"/>
          <p:nvPr/>
        </p:nvSpPr>
        <p:spPr>
          <a:xfrm>
            <a:off x="229200" y="3412441"/>
            <a:ext cx="7811400" cy="814500"/>
          </a:xfrm>
          <a:prstGeom prst="rect">
            <a:avLst/>
          </a:prstGeom>
          <a:noFill/>
          <a:ln>
            <a:noFill/>
          </a:ln>
        </p:spPr>
        <p:txBody>
          <a:bodyPr spcFirstLastPara="1" wrap="square" lIns="91425" tIns="91425" rIns="91425" bIns="91425" anchor="t" anchorCtr="0">
            <a:noAutofit/>
          </a:bodyPr>
          <a:lstStyle/>
          <a:p>
            <a:pPr marL="914400" lvl="1" indent="-355600" algn="l" rtl="0">
              <a:spcBef>
                <a:spcPts val="0"/>
              </a:spcBef>
              <a:spcAft>
                <a:spcPts val="0"/>
              </a:spcAft>
              <a:buClr>
                <a:schemeClr val="dk1"/>
              </a:buClr>
              <a:buSzPts val="2000"/>
              <a:buChar char="○"/>
            </a:pPr>
            <a:r>
              <a:rPr lang="en" sz="2400" dirty="0">
                <a:solidFill>
                  <a:schemeClr val="dk1"/>
                </a:solidFill>
              </a:rPr>
              <a:t>When a polypeptide twists and folds (because of R group interaction) it forms a </a:t>
            </a:r>
            <a:r>
              <a:rPr lang="en" sz="2400" dirty="0">
                <a:solidFill>
                  <a:srgbClr val="FF0000"/>
                </a:solidFill>
              </a:rPr>
              <a:t>protein</a:t>
            </a:r>
            <a:endParaRPr sz="2400" dirty="0">
              <a:solidFill>
                <a:srgbClr val="FF0000"/>
              </a:solidFill>
            </a:endParaRPr>
          </a:p>
          <a:p>
            <a:pPr marL="0" lvl="0" indent="0" algn="l" rtl="0">
              <a:spcBef>
                <a:spcPts val="0"/>
              </a:spcBef>
              <a:spcAft>
                <a:spcPts val="0"/>
              </a:spcAft>
              <a:buNone/>
            </a:pPr>
            <a:endParaRPr dirty="0"/>
          </a:p>
        </p:txBody>
      </p:sp>
      <p:sp>
        <p:nvSpPr>
          <p:cNvPr id="225" name="Google Shape;225;p37"/>
          <p:cNvSpPr txBox="1"/>
          <p:nvPr/>
        </p:nvSpPr>
        <p:spPr>
          <a:xfrm>
            <a:off x="364140" y="4566217"/>
            <a:ext cx="4539632" cy="189932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t>Quick! Think, pair share</a:t>
            </a:r>
            <a:endParaRPr sz="2600" dirty="0"/>
          </a:p>
          <a:p>
            <a:pPr marL="0" lvl="0" indent="0" algn="l" rtl="0">
              <a:spcBef>
                <a:spcPts val="0"/>
              </a:spcBef>
              <a:spcAft>
                <a:spcPts val="0"/>
              </a:spcAft>
              <a:buNone/>
            </a:pPr>
            <a:r>
              <a:rPr lang="en" sz="2600" dirty="0"/>
              <a:t>How is the unique sequence of AAs determined for a polypeptide?</a:t>
            </a:r>
            <a:endParaRPr sz="2600" dirty="0"/>
          </a:p>
        </p:txBody>
      </p:sp>
      <p:cxnSp>
        <p:nvCxnSpPr>
          <p:cNvPr id="226" name="Google Shape;226;p37"/>
          <p:cNvCxnSpPr/>
          <p:nvPr/>
        </p:nvCxnSpPr>
        <p:spPr>
          <a:xfrm>
            <a:off x="4976600" y="5625321"/>
            <a:ext cx="1684500" cy="0"/>
          </a:xfrm>
          <a:prstGeom prst="straightConnector1">
            <a:avLst/>
          </a:prstGeom>
          <a:noFill/>
          <a:ln w="9525" cap="flat" cmpd="sng">
            <a:solidFill>
              <a:schemeClr val="dk2"/>
            </a:solidFill>
            <a:prstDash val="solid"/>
            <a:round/>
            <a:headEnd type="none" w="med" len="med"/>
            <a:tailEnd type="triangle" w="med" len="med"/>
          </a:ln>
        </p:spPr>
      </p:cxnSp>
      <p:sp>
        <p:nvSpPr>
          <p:cNvPr id="227" name="Google Shape;227;p37"/>
          <p:cNvSpPr txBox="1"/>
          <p:nvPr/>
        </p:nvSpPr>
        <p:spPr>
          <a:xfrm>
            <a:off x="6748352" y="5362383"/>
            <a:ext cx="1173750" cy="525875"/>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Genes</a:t>
            </a:r>
            <a:endParaRPr sz="2600" dirty="0"/>
          </a:p>
        </p:txBody>
      </p:sp>
    </p:spTree>
    <p:extLst>
      <p:ext uri="{BB962C8B-B14F-4D97-AF65-F5344CB8AC3E}">
        <p14:creationId xmlns:p14="http://schemas.microsoft.com/office/powerpoint/2010/main" val="41406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accent5"/>
                </a:solidFill>
              </a:rPr>
              <a:t>Functions of Proteins</a:t>
            </a:r>
            <a:endParaRPr/>
          </a:p>
        </p:txBody>
      </p:sp>
      <p:sp>
        <p:nvSpPr>
          <p:cNvPr id="233" name="Google Shape;233;p38"/>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chemeClr val="dk1"/>
                </a:solidFill>
              </a:rPr>
              <a:t>Function of proteins include:</a:t>
            </a:r>
            <a:endParaRPr dirty="0">
              <a:solidFill>
                <a:schemeClr val="dk1"/>
              </a:solidFill>
            </a:endParaRPr>
          </a:p>
          <a:p>
            <a:pPr marL="914400" lvl="1" indent="-381000" algn="l" rtl="0">
              <a:lnSpc>
                <a:spcPct val="100000"/>
              </a:lnSpc>
              <a:spcBef>
                <a:spcPts val="0"/>
              </a:spcBef>
              <a:spcAft>
                <a:spcPts val="0"/>
              </a:spcAft>
              <a:buClr>
                <a:schemeClr val="dk1"/>
              </a:buClr>
              <a:buSzPts val="2400"/>
              <a:buChar char="○"/>
            </a:pPr>
            <a:r>
              <a:rPr lang="en" sz="2800" dirty="0">
                <a:solidFill>
                  <a:srgbClr val="674EA7"/>
                </a:solidFill>
              </a:rPr>
              <a:t>Antibody</a:t>
            </a:r>
            <a:r>
              <a:rPr lang="en" sz="2800" dirty="0">
                <a:solidFill>
                  <a:schemeClr val="dk1"/>
                </a:solidFill>
              </a:rPr>
              <a:t>-help protect the body from disease</a:t>
            </a:r>
            <a:endParaRPr sz="2800" dirty="0">
              <a:solidFill>
                <a:schemeClr val="dk1"/>
              </a:solidFill>
            </a:endParaRPr>
          </a:p>
          <a:p>
            <a:pPr marL="914400" lvl="1" indent="-381000" algn="l" rtl="0">
              <a:lnSpc>
                <a:spcPct val="100000"/>
              </a:lnSpc>
              <a:spcBef>
                <a:spcPts val="0"/>
              </a:spcBef>
              <a:spcAft>
                <a:spcPts val="0"/>
              </a:spcAft>
              <a:buClr>
                <a:schemeClr val="dk1"/>
              </a:buClr>
              <a:buSzPts val="2400"/>
              <a:buChar char="○"/>
            </a:pPr>
            <a:r>
              <a:rPr lang="en" sz="2800" dirty="0">
                <a:solidFill>
                  <a:srgbClr val="674EA7"/>
                </a:solidFill>
              </a:rPr>
              <a:t>Enzyme</a:t>
            </a:r>
            <a:r>
              <a:rPr lang="en" sz="2800" dirty="0">
                <a:solidFill>
                  <a:schemeClr val="dk1"/>
                </a:solidFill>
              </a:rPr>
              <a:t>- carry out chemical reactions or assist in creating new molecules</a:t>
            </a:r>
            <a:endParaRPr sz="2800" dirty="0">
              <a:solidFill>
                <a:schemeClr val="dk1"/>
              </a:solidFill>
            </a:endParaRPr>
          </a:p>
          <a:p>
            <a:pPr marL="914400" lvl="1" indent="-381000" algn="l" rtl="0">
              <a:lnSpc>
                <a:spcPct val="100000"/>
              </a:lnSpc>
              <a:spcBef>
                <a:spcPts val="0"/>
              </a:spcBef>
              <a:spcAft>
                <a:spcPts val="0"/>
              </a:spcAft>
              <a:buClr>
                <a:schemeClr val="dk1"/>
              </a:buClr>
              <a:buSzPts val="2400"/>
              <a:buChar char="○"/>
            </a:pPr>
            <a:r>
              <a:rPr lang="en" sz="2800" dirty="0">
                <a:solidFill>
                  <a:srgbClr val="674EA7"/>
                </a:solidFill>
              </a:rPr>
              <a:t>Messenger</a:t>
            </a:r>
            <a:r>
              <a:rPr lang="en" sz="2800" dirty="0">
                <a:solidFill>
                  <a:schemeClr val="dk1"/>
                </a:solidFill>
              </a:rPr>
              <a:t>- transmit signals (ie hormones)</a:t>
            </a:r>
            <a:endParaRPr sz="2800" dirty="0">
              <a:solidFill>
                <a:schemeClr val="dk1"/>
              </a:solidFill>
            </a:endParaRPr>
          </a:p>
          <a:p>
            <a:pPr marL="914400" lvl="1" indent="-381000" algn="l" rtl="0">
              <a:lnSpc>
                <a:spcPct val="100000"/>
              </a:lnSpc>
              <a:spcBef>
                <a:spcPts val="0"/>
              </a:spcBef>
              <a:spcAft>
                <a:spcPts val="0"/>
              </a:spcAft>
              <a:buClr>
                <a:schemeClr val="dk1"/>
              </a:buClr>
              <a:buSzPts val="2400"/>
              <a:buChar char="○"/>
            </a:pPr>
            <a:r>
              <a:rPr lang="en" sz="2800" dirty="0">
                <a:solidFill>
                  <a:srgbClr val="674EA7"/>
                </a:solidFill>
              </a:rPr>
              <a:t>Structural</a:t>
            </a:r>
            <a:r>
              <a:rPr lang="en" sz="2800" dirty="0">
                <a:solidFill>
                  <a:schemeClr val="dk1"/>
                </a:solidFill>
              </a:rPr>
              <a:t>- provide structure and support</a:t>
            </a:r>
            <a:endParaRPr sz="2800" dirty="0">
              <a:solidFill>
                <a:schemeClr val="dk1"/>
              </a:solidFill>
            </a:endParaRPr>
          </a:p>
          <a:p>
            <a:pPr marL="914400" lvl="1" indent="-381000" algn="l" rtl="0">
              <a:lnSpc>
                <a:spcPct val="100000"/>
              </a:lnSpc>
              <a:spcBef>
                <a:spcPts val="0"/>
              </a:spcBef>
              <a:spcAft>
                <a:spcPts val="0"/>
              </a:spcAft>
              <a:buClr>
                <a:schemeClr val="dk1"/>
              </a:buClr>
              <a:buSzPts val="2400"/>
              <a:buChar char="○"/>
            </a:pPr>
            <a:r>
              <a:rPr lang="en" sz="2800" dirty="0">
                <a:solidFill>
                  <a:srgbClr val="674EA7"/>
                </a:solidFill>
              </a:rPr>
              <a:t>Transport/storage</a:t>
            </a:r>
            <a:r>
              <a:rPr lang="en" sz="2800" dirty="0">
                <a:solidFill>
                  <a:schemeClr val="dk1"/>
                </a:solidFill>
              </a:rPr>
              <a:t>- bind to and carry small atoms and molecules through the body</a:t>
            </a:r>
            <a:endParaRPr sz="2800" dirty="0">
              <a:solidFill>
                <a:schemeClr val="dk1"/>
              </a:solidFill>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159300" y="130107"/>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Levels of Protein Structure</a:t>
            </a:r>
            <a:endParaRPr dirty="0">
              <a:solidFill>
                <a:schemeClr val="accent5"/>
              </a:solidFill>
            </a:endParaRPr>
          </a:p>
        </p:txBody>
      </p:sp>
      <p:sp>
        <p:nvSpPr>
          <p:cNvPr id="239" name="Google Shape;239;p39"/>
          <p:cNvSpPr txBox="1"/>
          <p:nvPr/>
        </p:nvSpPr>
        <p:spPr>
          <a:xfrm>
            <a:off x="1475900" y="1175358"/>
            <a:ext cx="14808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Primary</a:t>
            </a:r>
            <a:endParaRPr sz="2800" dirty="0"/>
          </a:p>
        </p:txBody>
      </p:sp>
      <p:sp>
        <p:nvSpPr>
          <p:cNvPr id="240" name="Google Shape;240;p39"/>
          <p:cNvSpPr txBox="1"/>
          <p:nvPr/>
        </p:nvSpPr>
        <p:spPr>
          <a:xfrm>
            <a:off x="5951000" y="1175358"/>
            <a:ext cx="1971300" cy="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Secondary</a:t>
            </a:r>
            <a:endParaRPr sz="2800"/>
          </a:p>
        </p:txBody>
      </p:sp>
      <p:sp>
        <p:nvSpPr>
          <p:cNvPr id="241" name="Google Shape;241;p39"/>
          <p:cNvSpPr txBox="1"/>
          <p:nvPr/>
        </p:nvSpPr>
        <p:spPr>
          <a:xfrm>
            <a:off x="295850" y="1870967"/>
            <a:ext cx="4211414" cy="15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Linear chain of AA</a:t>
            </a:r>
            <a:endParaRPr sz="2600" dirty="0"/>
          </a:p>
          <a:p>
            <a:pPr marL="457200" lvl="0" indent="-355600" algn="l" rtl="0">
              <a:spcBef>
                <a:spcPts val="0"/>
              </a:spcBef>
              <a:spcAft>
                <a:spcPts val="0"/>
              </a:spcAft>
              <a:buSzPts val="2000"/>
              <a:buChar char="●"/>
            </a:pPr>
            <a:r>
              <a:rPr lang="en" sz="2600" dirty="0"/>
              <a:t>Determined via </a:t>
            </a:r>
            <a:r>
              <a:rPr lang="en" sz="2600" dirty="0">
                <a:solidFill>
                  <a:srgbClr val="980000"/>
                </a:solidFill>
              </a:rPr>
              <a:t>genes</a:t>
            </a:r>
            <a:endParaRPr sz="2600" dirty="0">
              <a:solidFill>
                <a:srgbClr val="980000"/>
              </a:solidFill>
            </a:endParaRPr>
          </a:p>
          <a:p>
            <a:pPr marL="457200" lvl="0" indent="-355600" algn="l" rtl="0">
              <a:spcBef>
                <a:spcPts val="0"/>
              </a:spcBef>
              <a:spcAft>
                <a:spcPts val="0"/>
              </a:spcAft>
              <a:buSzPts val="2000"/>
              <a:buChar char="●"/>
            </a:pPr>
            <a:r>
              <a:rPr lang="en" sz="2600" dirty="0"/>
              <a:t>Dictates secondary and tertiary forms</a:t>
            </a:r>
            <a:endParaRPr sz="2600" dirty="0"/>
          </a:p>
        </p:txBody>
      </p:sp>
      <p:sp>
        <p:nvSpPr>
          <p:cNvPr id="244" name="Google Shape;244;p39"/>
          <p:cNvSpPr txBox="1"/>
          <p:nvPr/>
        </p:nvSpPr>
        <p:spPr>
          <a:xfrm>
            <a:off x="5099550" y="1870967"/>
            <a:ext cx="3794700" cy="10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Coils and folds due to </a:t>
            </a:r>
            <a:r>
              <a:rPr lang="en" sz="2600" b="1" dirty="0">
                <a:solidFill>
                  <a:srgbClr val="38761D"/>
                </a:solidFill>
              </a:rPr>
              <a:t>hydrogen bonding</a:t>
            </a:r>
            <a:r>
              <a:rPr lang="en" sz="2600" dirty="0"/>
              <a:t> within the </a:t>
            </a:r>
            <a:r>
              <a:rPr lang="en" sz="2600" dirty="0">
                <a:solidFill>
                  <a:srgbClr val="38761D"/>
                </a:solidFill>
              </a:rPr>
              <a:t>polypeptide backbone</a:t>
            </a:r>
            <a:r>
              <a:rPr lang="en" sz="2000" dirty="0"/>
              <a:t>	</a:t>
            </a:r>
            <a:endParaRPr sz="2000" dirty="0"/>
          </a:p>
        </p:txBody>
      </p:sp>
      <p:sp>
        <p:nvSpPr>
          <p:cNvPr id="245" name="Google Shape;245;p39"/>
          <p:cNvSpPr txBox="1"/>
          <p:nvPr/>
        </p:nvSpPr>
        <p:spPr>
          <a:xfrm>
            <a:off x="3584772" y="5269725"/>
            <a:ext cx="2967978" cy="6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𝛂 helix- hydrogen bonding between every 4th AA</a:t>
            </a:r>
            <a:endParaRPr sz="2200" dirty="0"/>
          </a:p>
        </p:txBody>
      </p:sp>
      <p:sp>
        <p:nvSpPr>
          <p:cNvPr id="246" name="Google Shape;246;p39"/>
          <p:cNvSpPr txBox="1"/>
          <p:nvPr/>
        </p:nvSpPr>
        <p:spPr>
          <a:xfrm>
            <a:off x="3520035" y="3762625"/>
            <a:ext cx="3483015" cy="8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𝛃 pleated sheet- hydrogen bonds between polypeptide chains lying side by side</a:t>
            </a:r>
            <a:endParaRP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159300" y="138199"/>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Levels of Protein Structure</a:t>
            </a:r>
            <a:endParaRPr dirty="0">
              <a:solidFill>
                <a:schemeClr val="accent5"/>
              </a:solidFill>
            </a:endParaRPr>
          </a:p>
        </p:txBody>
      </p:sp>
      <p:sp>
        <p:nvSpPr>
          <p:cNvPr id="253" name="Google Shape;253;p40"/>
          <p:cNvSpPr txBox="1"/>
          <p:nvPr/>
        </p:nvSpPr>
        <p:spPr>
          <a:xfrm>
            <a:off x="1475900" y="1078254"/>
            <a:ext cx="14808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Tertiary</a:t>
            </a:r>
            <a:endParaRPr sz="2800" dirty="0"/>
          </a:p>
        </p:txBody>
      </p:sp>
      <p:sp>
        <p:nvSpPr>
          <p:cNvPr id="254" name="Google Shape;254;p40"/>
          <p:cNvSpPr txBox="1"/>
          <p:nvPr/>
        </p:nvSpPr>
        <p:spPr>
          <a:xfrm>
            <a:off x="5951000" y="1078254"/>
            <a:ext cx="1971300" cy="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Quaternary</a:t>
            </a:r>
            <a:endParaRPr sz="2800"/>
          </a:p>
        </p:txBody>
      </p:sp>
      <p:sp>
        <p:nvSpPr>
          <p:cNvPr id="255" name="Google Shape;255;p40"/>
          <p:cNvSpPr txBox="1"/>
          <p:nvPr/>
        </p:nvSpPr>
        <p:spPr>
          <a:xfrm>
            <a:off x="129473" y="1620115"/>
            <a:ext cx="4664651" cy="29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solidFill>
                  <a:srgbClr val="FF0000"/>
                </a:solidFill>
              </a:rPr>
              <a:t>3D folding</a:t>
            </a:r>
            <a:r>
              <a:rPr lang="en" sz="2600" dirty="0"/>
              <a:t> due to interactions between the side chains of the AAs</a:t>
            </a:r>
            <a:endParaRPr sz="2600" dirty="0"/>
          </a:p>
          <a:p>
            <a:pPr marL="457200" lvl="0" indent="-342900" algn="l" rtl="0">
              <a:spcBef>
                <a:spcPts val="0"/>
              </a:spcBef>
              <a:spcAft>
                <a:spcPts val="0"/>
              </a:spcAft>
              <a:buSzPts val="1800"/>
              <a:buChar char="●"/>
            </a:pPr>
            <a:r>
              <a:rPr lang="en" sz="2400" dirty="0"/>
              <a:t>Reinforced by hydrophobic interactions and </a:t>
            </a:r>
            <a:r>
              <a:rPr lang="en" sz="2400" dirty="0">
                <a:solidFill>
                  <a:srgbClr val="990000"/>
                </a:solidFill>
              </a:rPr>
              <a:t>disulfide bridges </a:t>
            </a:r>
            <a:r>
              <a:rPr lang="en" sz="2400" dirty="0"/>
              <a:t>of the side chains</a:t>
            </a:r>
            <a:endParaRPr sz="2400" dirty="0"/>
          </a:p>
          <a:p>
            <a:pPr marL="914400" lvl="1" indent="-336550" algn="l" rtl="0">
              <a:spcBef>
                <a:spcPts val="0"/>
              </a:spcBef>
              <a:spcAft>
                <a:spcPts val="0"/>
              </a:spcAft>
              <a:buSzPts val="1700"/>
              <a:buChar char="○"/>
            </a:pPr>
            <a:r>
              <a:rPr lang="en" sz="2300" dirty="0"/>
              <a:t>The covalent bond formed between sulfur atoms of two cysteine monomers</a:t>
            </a:r>
            <a:endParaRPr sz="2300" dirty="0"/>
          </a:p>
        </p:txBody>
      </p:sp>
      <p:sp>
        <p:nvSpPr>
          <p:cNvPr id="256" name="Google Shape;256;p40"/>
          <p:cNvSpPr txBox="1"/>
          <p:nvPr/>
        </p:nvSpPr>
        <p:spPr>
          <a:xfrm>
            <a:off x="5099550" y="1620115"/>
            <a:ext cx="3794700" cy="10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dirty="0">
                <a:solidFill>
                  <a:schemeClr val="dk1"/>
                </a:solidFill>
              </a:rPr>
              <a:t>Association of two or more polypeptides</a:t>
            </a:r>
            <a:endParaRPr sz="2600" dirty="0">
              <a:solidFill>
                <a:schemeClr val="dk1"/>
              </a:solidFill>
            </a:endParaRPr>
          </a:p>
          <a:p>
            <a:pPr marL="457200" lvl="0" indent="-342900" algn="l" rtl="0">
              <a:spcBef>
                <a:spcPts val="0"/>
              </a:spcBef>
              <a:spcAft>
                <a:spcPts val="0"/>
              </a:spcAft>
              <a:buSzPts val="1800"/>
              <a:buChar char="●"/>
            </a:pPr>
            <a:r>
              <a:rPr lang="en" sz="2600" dirty="0"/>
              <a:t>Found in only some proteins</a:t>
            </a:r>
            <a:endParaRPr sz="2600" dirty="0"/>
          </a:p>
          <a:p>
            <a:pPr marL="0" lvl="0" indent="0" algn="l" rtl="0">
              <a:spcBef>
                <a:spcPts val="0"/>
              </a:spcBef>
              <a:spcAft>
                <a:spcPts val="0"/>
              </a:spcAft>
              <a:buNone/>
            </a:pPr>
            <a:endParaRPr sz="2600" dirty="0"/>
          </a:p>
        </p:txBody>
      </p:sp>
      <p:sp>
        <p:nvSpPr>
          <p:cNvPr id="264" name="Google Shape;264;p40"/>
          <p:cNvSpPr txBox="1"/>
          <p:nvPr/>
        </p:nvSpPr>
        <p:spPr>
          <a:xfrm>
            <a:off x="4280687" y="5539224"/>
            <a:ext cx="4715238" cy="926311"/>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All four levels of a protein’s structure determine the protein’s function</a:t>
            </a:r>
            <a:endParaRP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00" y="235303"/>
            <a:ext cx="8910000" cy="763500"/>
          </a:xfrm>
        </p:spPr>
        <p:txBody>
          <a:bodyPr/>
          <a:lstStyle/>
          <a:p>
            <a:pPr algn="ctr"/>
            <a:r>
              <a:rPr lang="en-US" b="1" dirty="0">
                <a:solidFill>
                  <a:srgbClr val="0000FF"/>
                </a:solidFill>
                <a:latin typeface="+mj-lt"/>
              </a:rPr>
              <a:t>Practice FRQ</a:t>
            </a:r>
          </a:p>
        </p:txBody>
      </p:sp>
      <p:sp>
        <p:nvSpPr>
          <p:cNvPr id="3" name="Text Placeholder 2"/>
          <p:cNvSpPr>
            <a:spLocks noGrp="1"/>
          </p:cNvSpPr>
          <p:nvPr>
            <p:ph type="body" idx="1"/>
          </p:nvPr>
        </p:nvSpPr>
        <p:spPr>
          <a:xfrm>
            <a:off x="129473" y="1407161"/>
            <a:ext cx="9014527" cy="4555200"/>
          </a:xfrm>
        </p:spPr>
        <p:txBody>
          <a:bodyPr/>
          <a:lstStyle/>
          <a:p>
            <a:pPr marL="565150" indent="-514350">
              <a:buFont typeface="+mj-lt"/>
              <a:buAutoNum type="arabicPeriod"/>
            </a:pPr>
            <a:r>
              <a:rPr lang="en-US" dirty="0">
                <a:solidFill>
                  <a:schemeClr val="tx1"/>
                </a:solidFill>
              </a:rPr>
              <a:t>Cystic fibrosis is a serious, life-threatening disease that affects the lungs and digestive system of affected individuals. This disease results from the deletion of three nucleotides on the Cystic Fibrosis Transmembrane Conductance Regulator (CFTR) gene. This gene codes for a transmembrane protein that regulates ion channels in epithelial tissue. Provide an explanation for how this deletion could result in cystic fibrosis.</a:t>
            </a:r>
          </a:p>
        </p:txBody>
      </p:sp>
    </p:spTree>
    <p:extLst>
      <p:ext uri="{BB962C8B-B14F-4D97-AF65-F5344CB8AC3E}">
        <p14:creationId xmlns:p14="http://schemas.microsoft.com/office/powerpoint/2010/main" val="36190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00" y="78288"/>
            <a:ext cx="8910000" cy="763500"/>
          </a:xfrm>
        </p:spPr>
        <p:txBody>
          <a:bodyPr/>
          <a:lstStyle/>
          <a:p>
            <a:pPr algn="ctr"/>
            <a:r>
              <a:rPr lang="en-US" b="1" dirty="0">
                <a:solidFill>
                  <a:srgbClr val="0000FF"/>
                </a:solidFill>
                <a:latin typeface="+mj-lt"/>
              </a:rPr>
              <a:t>Practice FRQ</a:t>
            </a:r>
          </a:p>
        </p:txBody>
      </p:sp>
      <p:sp>
        <p:nvSpPr>
          <p:cNvPr id="3" name="Text Placeholder 2"/>
          <p:cNvSpPr>
            <a:spLocks noGrp="1"/>
          </p:cNvSpPr>
          <p:nvPr>
            <p:ph type="body" idx="1"/>
          </p:nvPr>
        </p:nvSpPr>
        <p:spPr>
          <a:xfrm>
            <a:off x="129474" y="1031622"/>
            <a:ext cx="8829800" cy="5010720"/>
          </a:xfrm>
        </p:spPr>
        <p:txBody>
          <a:bodyPr/>
          <a:lstStyle/>
          <a:p>
            <a:pPr marL="565150" indent="-514350">
              <a:buFont typeface="+mj-lt"/>
              <a:buAutoNum type="arabicPeriod" startAt="2"/>
            </a:pPr>
            <a:r>
              <a:rPr lang="en-US" sz="2700" dirty="0">
                <a:solidFill>
                  <a:schemeClr val="tx1"/>
                </a:solidFill>
              </a:rPr>
              <a:t>Saliva is produced and secreted by salivary glands. Saliva is a combination of water, electrolytes, and enzymes that aid in early digestion. One important enzyme in saliva is alpha amylase, which begins the digestion of starch into maltose. A) </a:t>
            </a:r>
            <a:r>
              <a:rPr lang="en-US" sz="2700" dirty="0">
                <a:solidFill>
                  <a:srgbClr val="FF0000"/>
                </a:solidFill>
              </a:rPr>
              <a:t>Identify</a:t>
            </a:r>
            <a:r>
              <a:rPr lang="en-US" sz="2700" dirty="0">
                <a:solidFill>
                  <a:schemeClr val="tx1"/>
                </a:solidFill>
              </a:rPr>
              <a:t> the type of monomer of which alpha amylase is composed. B) </a:t>
            </a:r>
            <a:r>
              <a:rPr lang="en-US" sz="2700" dirty="0">
                <a:solidFill>
                  <a:srgbClr val="FF0000"/>
                </a:solidFill>
              </a:rPr>
              <a:t>Identify </a:t>
            </a:r>
            <a:r>
              <a:rPr lang="en-US" sz="2700" dirty="0">
                <a:solidFill>
                  <a:schemeClr val="tx1"/>
                </a:solidFill>
              </a:rPr>
              <a:t>and </a:t>
            </a:r>
            <a:r>
              <a:rPr lang="en-US" sz="2700" dirty="0">
                <a:solidFill>
                  <a:srgbClr val="FF0000"/>
                </a:solidFill>
              </a:rPr>
              <a:t>explain</a:t>
            </a:r>
            <a:r>
              <a:rPr lang="en-US" sz="2700" dirty="0">
                <a:solidFill>
                  <a:schemeClr val="tx1"/>
                </a:solidFill>
              </a:rPr>
              <a:t> how the reaction that allows for alpha amylase to break down starch occurs. C) The optimum pH range for alpha amylase is 6.7 to 7.0. </a:t>
            </a:r>
            <a:r>
              <a:rPr lang="en-US" sz="2700" dirty="0">
                <a:solidFill>
                  <a:srgbClr val="FF0000"/>
                </a:solidFill>
              </a:rPr>
              <a:t>Predict</a:t>
            </a:r>
            <a:r>
              <a:rPr lang="en-US" sz="2700" dirty="0">
                <a:solidFill>
                  <a:schemeClr val="tx1"/>
                </a:solidFill>
              </a:rPr>
              <a:t> what would happen if the pH of the mouth increased to 8.5.</a:t>
            </a:r>
          </a:p>
        </p:txBody>
      </p:sp>
    </p:spTree>
    <p:extLst>
      <p:ext uri="{BB962C8B-B14F-4D97-AF65-F5344CB8AC3E}">
        <p14:creationId xmlns:p14="http://schemas.microsoft.com/office/powerpoint/2010/main" val="241786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solidFill>
                  <a:schemeClr val="accent5"/>
                </a:solidFill>
              </a:rPr>
              <a:t>Carbohydrates</a:t>
            </a:r>
            <a:endParaRPr sz="800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8"/>
        <p:cNvGrpSpPr/>
        <p:nvPr/>
      </p:nvGrpSpPr>
      <p:grpSpPr>
        <a:xfrm>
          <a:off x="0" y="0"/>
          <a:ext cx="0" cy="0"/>
          <a:chOff x="0" y="0"/>
          <a:chExt cx="0" cy="0"/>
        </a:xfrm>
      </p:grpSpPr>
      <p:sp>
        <p:nvSpPr>
          <p:cNvPr id="269" name="Google Shape;269;p41"/>
          <p:cNvSpPr txBox="1">
            <a:spLocks noGrp="1"/>
          </p:cNvSpPr>
          <p:nvPr>
            <p:ph type="ctrTitle"/>
          </p:nvPr>
        </p:nvSpPr>
        <p:spPr>
          <a:xfrm>
            <a:off x="311708" y="1251892"/>
            <a:ext cx="8520600" cy="273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solidFill>
                  <a:schemeClr val="accent5"/>
                </a:solidFill>
              </a:rPr>
              <a:t>Nucleic Acids</a:t>
            </a:r>
            <a:endParaRPr sz="8000">
              <a:solidFill>
                <a:schemeClr val="accent5"/>
              </a:solidFill>
            </a:endParaRPr>
          </a:p>
          <a:p>
            <a:pPr marL="0" lvl="0" indent="0" algn="ctr" rtl="0">
              <a:spcBef>
                <a:spcPts val="0"/>
              </a:spcBef>
              <a:spcAft>
                <a:spcPts val="0"/>
              </a:spcAft>
              <a:buNone/>
            </a:pPr>
            <a:r>
              <a:rPr lang="en" sz="3000">
                <a:solidFill>
                  <a:schemeClr val="accent5"/>
                </a:solidFill>
              </a:rPr>
              <a:t>Topic 6</a:t>
            </a:r>
            <a:endParaRPr sz="3000">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Nucleic Acids</a:t>
            </a:r>
            <a:endParaRPr>
              <a:solidFill>
                <a:schemeClr val="accent5"/>
              </a:solidFill>
            </a:endParaRPr>
          </a:p>
        </p:txBody>
      </p:sp>
      <p:sp>
        <p:nvSpPr>
          <p:cNvPr id="275" name="Google Shape;275;p42"/>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B45F06"/>
                </a:solidFill>
              </a:rPr>
              <a:t>Nucleic Acids</a:t>
            </a:r>
            <a:r>
              <a:rPr lang="en" dirty="0"/>
              <a:t>: polymers made of nucleotide monomers</a:t>
            </a:r>
            <a:endParaRPr dirty="0"/>
          </a:p>
          <a:p>
            <a:pPr marL="0" lvl="0" indent="0" algn="l" rtl="0">
              <a:lnSpc>
                <a:spcPct val="100000"/>
              </a:lnSpc>
              <a:spcBef>
                <a:spcPts val="1600"/>
              </a:spcBef>
              <a:spcAft>
                <a:spcPts val="0"/>
              </a:spcAft>
              <a:buNone/>
            </a:pPr>
            <a:r>
              <a:rPr lang="en" dirty="0"/>
              <a:t>Function to:</a:t>
            </a:r>
            <a:endParaRPr dirty="0"/>
          </a:p>
          <a:p>
            <a:pPr marL="457200" lvl="0" indent="-381000" algn="l" rtl="0">
              <a:lnSpc>
                <a:spcPct val="100000"/>
              </a:lnSpc>
              <a:spcBef>
                <a:spcPts val="0"/>
              </a:spcBef>
              <a:spcAft>
                <a:spcPts val="0"/>
              </a:spcAft>
              <a:buSzPts val="2400"/>
              <a:buChar char="●"/>
            </a:pPr>
            <a:r>
              <a:rPr lang="en" sz="2600" dirty="0"/>
              <a:t>Store, transmit and express </a:t>
            </a:r>
            <a:r>
              <a:rPr lang="en" sz="2600" dirty="0">
                <a:solidFill>
                  <a:srgbClr val="CC0000"/>
                </a:solidFill>
              </a:rPr>
              <a:t>hereditary information</a:t>
            </a:r>
            <a:endParaRPr sz="2600" dirty="0">
              <a:solidFill>
                <a:srgbClr val="CC0000"/>
              </a:solidFill>
            </a:endParaRPr>
          </a:p>
          <a:p>
            <a:pPr marL="0" lvl="0" indent="0" algn="l" rtl="0">
              <a:lnSpc>
                <a:spcPct val="100000"/>
              </a:lnSpc>
              <a:spcBef>
                <a:spcPts val="0"/>
              </a:spcBef>
              <a:spcAft>
                <a:spcPts val="0"/>
              </a:spcAft>
              <a:buNone/>
            </a:pPr>
            <a:endParaRPr sz="2600" dirty="0"/>
          </a:p>
          <a:p>
            <a:pPr marL="0" lvl="0" indent="0" algn="l" rtl="0">
              <a:lnSpc>
                <a:spcPct val="100000"/>
              </a:lnSpc>
              <a:spcBef>
                <a:spcPts val="0"/>
              </a:spcBef>
              <a:spcAft>
                <a:spcPts val="0"/>
              </a:spcAft>
              <a:buNone/>
            </a:pPr>
            <a:r>
              <a:rPr lang="en" sz="2600" dirty="0"/>
              <a:t>Two forms: </a:t>
            </a:r>
            <a:endParaRPr sz="2600" dirty="0"/>
          </a:p>
          <a:p>
            <a:pPr marL="457200" lvl="0" indent="-381000" algn="l" rtl="0">
              <a:lnSpc>
                <a:spcPct val="100000"/>
              </a:lnSpc>
              <a:spcBef>
                <a:spcPts val="0"/>
              </a:spcBef>
              <a:spcAft>
                <a:spcPts val="0"/>
              </a:spcAft>
              <a:buSzPts val="2400"/>
              <a:buAutoNum type="arabicPeriod"/>
            </a:pPr>
            <a:r>
              <a:rPr lang="en" sz="2600" dirty="0"/>
              <a:t>Deoxyribonucleic acid (DNA)</a:t>
            </a:r>
            <a:endParaRPr sz="2600" dirty="0"/>
          </a:p>
          <a:p>
            <a:pPr marL="457200" lvl="0" indent="-381000" algn="l" rtl="0">
              <a:lnSpc>
                <a:spcPct val="100000"/>
              </a:lnSpc>
              <a:spcBef>
                <a:spcPts val="0"/>
              </a:spcBef>
              <a:spcAft>
                <a:spcPts val="0"/>
              </a:spcAft>
              <a:buSzPts val="2400"/>
              <a:buAutoNum type="arabicPeriod"/>
            </a:pPr>
            <a:r>
              <a:rPr lang="en" sz="2600" dirty="0"/>
              <a:t>Ribonucleic acid (RNA)</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200">
                <a:solidFill>
                  <a:schemeClr val="accent5"/>
                </a:solidFill>
              </a:rPr>
              <a:t>Components of Nucleic Acids</a:t>
            </a:r>
            <a:endParaRPr sz="5200"/>
          </a:p>
        </p:txBody>
      </p:sp>
      <p:sp>
        <p:nvSpPr>
          <p:cNvPr id="281" name="Google Shape;281;p43"/>
          <p:cNvSpPr txBox="1"/>
          <p:nvPr/>
        </p:nvSpPr>
        <p:spPr>
          <a:xfrm>
            <a:off x="72830" y="2888200"/>
            <a:ext cx="1958891" cy="5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Nucleotides </a:t>
            </a:r>
            <a:endParaRPr sz="2600" dirty="0"/>
          </a:p>
        </p:txBody>
      </p:sp>
      <p:sp>
        <p:nvSpPr>
          <p:cNvPr id="282" name="Google Shape;282;p43"/>
          <p:cNvSpPr txBox="1"/>
          <p:nvPr/>
        </p:nvSpPr>
        <p:spPr>
          <a:xfrm>
            <a:off x="3228722" y="2888200"/>
            <a:ext cx="2548991" cy="5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Polynucleotides</a:t>
            </a:r>
            <a:r>
              <a:rPr lang="en" sz="1800" dirty="0"/>
              <a:t> </a:t>
            </a:r>
            <a:endParaRPr sz="1800" dirty="0"/>
          </a:p>
        </p:txBody>
      </p:sp>
      <p:sp>
        <p:nvSpPr>
          <p:cNvPr id="283" name="Google Shape;283;p43"/>
          <p:cNvSpPr txBox="1"/>
          <p:nvPr/>
        </p:nvSpPr>
        <p:spPr>
          <a:xfrm>
            <a:off x="6890811" y="2869650"/>
            <a:ext cx="2253190" cy="5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Nucleic Acids</a:t>
            </a:r>
            <a:endParaRPr sz="2600" dirty="0"/>
          </a:p>
        </p:txBody>
      </p:sp>
      <p:cxnSp>
        <p:nvCxnSpPr>
          <p:cNvPr id="284" name="Google Shape;284;p43"/>
          <p:cNvCxnSpPr/>
          <p:nvPr/>
        </p:nvCxnSpPr>
        <p:spPr>
          <a:xfrm>
            <a:off x="1991361" y="3223670"/>
            <a:ext cx="1160400" cy="0"/>
          </a:xfrm>
          <a:prstGeom prst="straightConnector1">
            <a:avLst/>
          </a:prstGeom>
          <a:noFill/>
          <a:ln w="9525" cap="flat" cmpd="sng">
            <a:solidFill>
              <a:schemeClr val="dk2"/>
            </a:solidFill>
            <a:prstDash val="solid"/>
            <a:round/>
            <a:headEnd type="none" w="med" len="med"/>
            <a:tailEnd type="triangle" w="med" len="med"/>
          </a:ln>
        </p:spPr>
      </p:cxnSp>
      <p:cxnSp>
        <p:nvCxnSpPr>
          <p:cNvPr id="285" name="Google Shape;285;p43"/>
          <p:cNvCxnSpPr/>
          <p:nvPr/>
        </p:nvCxnSpPr>
        <p:spPr>
          <a:xfrm>
            <a:off x="5685425" y="3199394"/>
            <a:ext cx="11604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4"/>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Nucleotides</a:t>
            </a:r>
            <a:endParaRPr>
              <a:solidFill>
                <a:schemeClr val="accent5"/>
              </a:solidFill>
            </a:endParaRPr>
          </a:p>
        </p:txBody>
      </p:sp>
      <p:sp>
        <p:nvSpPr>
          <p:cNvPr id="291" name="Google Shape;291;p44"/>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Contain 3 parts:</a:t>
            </a:r>
            <a:endParaRPr dirty="0"/>
          </a:p>
          <a:p>
            <a:pPr marL="457200" lvl="0" indent="-406400" algn="l" rtl="0">
              <a:spcBef>
                <a:spcPts val="1600"/>
              </a:spcBef>
              <a:spcAft>
                <a:spcPts val="0"/>
              </a:spcAft>
              <a:buSzPts val="2800"/>
              <a:buAutoNum type="arabicPeriod"/>
            </a:pPr>
            <a:r>
              <a:rPr lang="en" dirty="0"/>
              <a:t>Nitrogenous base</a:t>
            </a:r>
            <a:endParaRPr dirty="0"/>
          </a:p>
          <a:p>
            <a:pPr marL="457200" lvl="0" indent="-406400" algn="l" rtl="0">
              <a:spcBef>
                <a:spcPts val="0"/>
              </a:spcBef>
              <a:spcAft>
                <a:spcPts val="0"/>
              </a:spcAft>
              <a:buSzPts val="2800"/>
              <a:buAutoNum type="arabicPeriod"/>
            </a:pPr>
            <a:r>
              <a:rPr lang="en" dirty="0"/>
              <a:t>Five carbon sugar (pentose)</a:t>
            </a:r>
            <a:endParaRPr dirty="0"/>
          </a:p>
          <a:p>
            <a:pPr marL="457200" lvl="0" indent="-406400" algn="l" rtl="0">
              <a:spcBef>
                <a:spcPts val="0"/>
              </a:spcBef>
              <a:spcAft>
                <a:spcPts val="0"/>
              </a:spcAft>
              <a:buSzPts val="2800"/>
              <a:buAutoNum type="arabicPeriod"/>
            </a:pPr>
            <a:r>
              <a:rPr lang="en" dirty="0"/>
              <a:t>Phosphate group(s)</a:t>
            </a:r>
            <a:endParaRPr dirty="0"/>
          </a:p>
        </p:txBody>
      </p:sp>
      <p:grpSp>
        <p:nvGrpSpPr>
          <p:cNvPr id="292" name="Google Shape;292;p44"/>
          <p:cNvGrpSpPr/>
          <p:nvPr/>
        </p:nvGrpSpPr>
        <p:grpSpPr>
          <a:xfrm>
            <a:off x="3146650" y="3822325"/>
            <a:ext cx="4479550" cy="1687825"/>
            <a:chOff x="3146650" y="3822325"/>
            <a:chExt cx="4479550" cy="1687825"/>
          </a:xfrm>
        </p:grpSpPr>
        <p:cxnSp>
          <p:nvCxnSpPr>
            <p:cNvPr id="293" name="Google Shape;293;p44"/>
            <p:cNvCxnSpPr/>
            <p:nvPr/>
          </p:nvCxnSpPr>
          <p:spPr>
            <a:xfrm rot="10800000">
              <a:off x="3146650" y="3822325"/>
              <a:ext cx="694200" cy="684900"/>
            </a:xfrm>
            <a:prstGeom prst="straightConnector1">
              <a:avLst/>
            </a:prstGeom>
            <a:noFill/>
            <a:ln w="28575" cap="flat" cmpd="sng">
              <a:solidFill>
                <a:schemeClr val="dk2"/>
              </a:solidFill>
              <a:prstDash val="solid"/>
              <a:round/>
              <a:headEnd type="none" w="med" len="med"/>
              <a:tailEnd type="triangle" w="med" len="med"/>
            </a:ln>
          </p:spPr>
        </p:cxnSp>
        <p:sp>
          <p:nvSpPr>
            <p:cNvPr id="294" name="Google Shape;294;p44"/>
            <p:cNvSpPr txBox="1"/>
            <p:nvPr/>
          </p:nvSpPr>
          <p:spPr>
            <a:xfrm>
              <a:off x="4035200" y="4312850"/>
              <a:ext cx="3591000" cy="11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In polynucleotides each monomer only has one phosphate group</a:t>
              </a:r>
              <a:endParaRPr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Nitrogenous Base</a:t>
            </a:r>
            <a:endParaRPr>
              <a:solidFill>
                <a:schemeClr val="accent5"/>
              </a:solidFill>
            </a:endParaRPr>
          </a:p>
        </p:txBody>
      </p:sp>
      <p:sp>
        <p:nvSpPr>
          <p:cNvPr id="300" name="Google Shape;300;p45"/>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Two types: </a:t>
            </a:r>
            <a:r>
              <a:rPr lang="en" dirty="0">
                <a:solidFill>
                  <a:srgbClr val="E69138"/>
                </a:solidFill>
              </a:rPr>
              <a:t>pyrimidines</a:t>
            </a:r>
            <a:r>
              <a:rPr lang="en" dirty="0"/>
              <a:t> and </a:t>
            </a:r>
            <a:r>
              <a:rPr lang="en" dirty="0">
                <a:solidFill>
                  <a:srgbClr val="E69138"/>
                </a:solidFill>
              </a:rPr>
              <a:t>purines</a:t>
            </a:r>
            <a:endParaRPr dirty="0">
              <a:solidFill>
                <a:srgbClr val="E69138"/>
              </a:solidFill>
            </a:endParaRPr>
          </a:p>
          <a:p>
            <a:pPr marL="0" lvl="0" indent="0" algn="l" rtl="0">
              <a:lnSpc>
                <a:spcPct val="100000"/>
              </a:lnSpc>
              <a:spcBef>
                <a:spcPts val="1600"/>
              </a:spcBef>
              <a:spcAft>
                <a:spcPts val="0"/>
              </a:spcAft>
              <a:buNone/>
            </a:pPr>
            <a:r>
              <a:rPr lang="en" sz="2600" dirty="0">
                <a:solidFill>
                  <a:srgbClr val="E69138"/>
                </a:solidFill>
              </a:rPr>
              <a:t>Pyrimidines</a:t>
            </a:r>
            <a:r>
              <a:rPr lang="en" sz="2600" dirty="0"/>
              <a:t>: one ring with 6 atoms </a:t>
            </a:r>
            <a:endParaRPr sz="2600" dirty="0"/>
          </a:p>
          <a:p>
            <a:pPr marL="457200" lvl="0" indent="-381000" algn="l" rtl="0">
              <a:lnSpc>
                <a:spcPct val="100000"/>
              </a:lnSpc>
              <a:spcBef>
                <a:spcPts val="0"/>
              </a:spcBef>
              <a:spcAft>
                <a:spcPts val="0"/>
              </a:spcAft>
              <a:buSzPts val="2400"/>
              <a:buChar char="●"/>
            </a:pPr>
            <a:r>
              <a:rPr lang="en" sz="2400" dirty="0"/>
              <a:t>Cytosine</a:t>
            </a:r>
            <a:endParaRPr sz="2400" dirty="0"/>
          </a:p>
          <a:p>
            <a:pPr marL="457200" lvl="0" indent="-381000" algn="l" rtl="0">
              <a:lnSpc>
                <a:spcPct val="100000"/>
              </a:lnSpc>
              <a:spcBef>
                <a:spcPts val="0"/>
              </a:spcBef>
              <a:spcAft>
                <a:spcPts val="0"/>
              </a:spcAft>
              <a:buSzPts val="2400"/>
              <a:buChar char="●"/>
            </a:pPr>
            <a:r>
              <a:rPr lang="en" sz="2400" dirty="0"/>
              <a:t>Thymine</a:t>
            </a:r>
            <a:endParaRPr sz="2400" dirty="0"/>
          </a:p>
          <a:p>
            <a:pPr marL="457200" lvl="0" indent="-381000" algn="l" rtl="0">
              <a:lnSpc>
                <a:spcPct val="100000"/>
              </a:lnSpc>
              <a:spcBef>
                <a:spcPts val="0"/>
              </a:spcBef>
              <a:spcAft>
                <a:spcPts val="0"/>
              </a:spcAft>
              <a:buSzPts val="2400"/>
              <a:buChar char="●"/>
            </a:pPr>
            <a:r>
              <a:rPr lang="en" sz="2400" dirty="0"/>
              <a:t>Uracil</a:t>
            </a:r>
            <a:endParaRPr sz="2400" dirty="0"/>
          </a:p>
        </p:txBody>
      </p:sp>
      <p:grpSp>
        <p:nvGrpSpPr>
          <p:cNvPr id="301" name="Google Shape;301;p45"/>
          <p:cNvGrpSpPr/>
          <p:nvPr/>
        </p:nvGrpSpPr>
        <p:grpSpPr>
          <a:xfrm>
            <a:off x="1967000" y="3126050"/>
            <a:ext cx="2758025" cy="333300"/>
            <a:chOff x="2119400" y="3202250"/>
            <a:chExt cx="2758025" cy="333300"/>
          </a:xfrm>
        </p:grpSpPr>
        <p:sp>
          <p:nvSpPr>
            <p:cNvPr id="302" name="Google Shape;302;p45"/>
            <p:cNvSpPr/>
            <p:nvPr/>
          </p:nvSpPr>
          <p:spPr>
            <a:xfrm>
              <a:off x="2119400" y="3202250"/>
              <a:ext cx="249900" cy="333300"/>
            </a:xfrm>
            <a:prstGeom prst="rightBrace">
              <a:avLst>
                <a:gd name="adj1" fmla="val 8333"/>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5"/>
            <p:cNvSpPr txBox="1"/>
            <p:nvPr/>
          </p:nvSpPr>
          <p:spPr>
            <a:xfrm>
              <a:off x="2406325" y="3202250"/>
              <a:ext cx="2471100" cy="2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Only found in DNA</a:t>
              </a:r>
              <a:endParaRPr sz="2000" dirty="0"/>
            </a:p>
          </p:txBody>
        </p:sp>
      </p:grpSp>
      <p:grpSp>
        <p:nvGrpSpPr>
          <p:cNvPr id="304" name="Google Shape;304;p45"/>
          <p:cNvGrpSpPr/>
          <p:nvPr/>
        </p:nvGrpSpPr>
        <p:grpSpPr>
          <a:xfrm>
            <a:off x="1623950" y="3424375"/>
            <a:ext cx="2721000" cy="395066"/>
            <a:chOff x="1623950" y="3576775"/>
            <a:chExt cx="2721000" cy="395066"/>
          </a:xfrm>
        </p:grpSpPr>
        <p:sp>
          <p:nvSpPr>
            <p:cNvPr id="305" name="Google Shape;305;p45"/>
            <p:cNvSpPr/>
            <p:nvPr/>
          </p:nvSpPr>
          <p:spPr>
            <a:xfrm>
              <a:off x="1623950" y="3576775"/>
              <a:ext cx="249900" cy="395066"/>
            </a:xfrm>
            <a:prstGeom prst="rightBrace">
              <a:avLst>
                <a:gd name="adj1" fmla="val 8333"/>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5"/>
            <p:cNvSpPr txBox="1"/>
            <p:nvPr/>
          </p:nvSpPr>
          <p:spPr>
            <a:xfrm>
              <a:off x="1873850" y="3576775"/>
              <a:ext cx="2471100" cy="2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Only found in RNA</a:t>
              </a:r>
              <a:endParaRPr sz="2000" dirty="0"/>
            </a:p>
          </p:txBody>
        </p:sp>
      </p:grpSp>
      <p:sp>
        <p:nvSpPr>
          <p:cNvPr id="307" name="Google Shape;307;p45"/>
          <p:cNvSpPr txBox="1"/>
          <p:nvPr/>
        </p:nvSpPr>
        <p:spPr>
          <a:xfrm>
            <a:off x="231375" y="4190375"/>
            <a:ext cx="8910000" cy="165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dirty="0">
                <a:solidFill>
                  <a:srgbClr val="E69138"/>
                </a:solidFill>
              </a:rPr>
              <a:t>Purines</a:t>
            </a:r>
            <a:r>
              <a:rPr lang="en" sz="2600" dirty="0">
                <a:solidFill>
                  <a:schemeClr val="dk1"/>
                </a:solidFill>
              </a:rPr>
              <a:t>: one ring with 6 atoms bonded to one ring with 5 atoms</a:t>
            </a:r>
            <a:endParaRPr sz="2600" dirty="0">
              <a:solidFill>
                <a:schemeClr val="dk1"/>
              </a:solidFill>
            </a:endParaRPr>
          </a:p>
          <a:p>
            <a:pPr marL="457200" lvl="0" indent="-393700" algn="l" rtl="0">
              <a:spcBef>
                <a:spcPts val="0"/>
              </a:spcBef>
              <a:spcAft>
                <a:spcPts val="0"/>
              </a:spcAft>
              <a:buClr>
                <a:schemeClr val="dk1"/>
              </a:buClr>
              <a:buSzPts val="2600"/>
              <a:buChar char="●"/>
            </a:pPr>
            <a:r>
              <a:rPr lang="en" sz="2600" dirty="0">
                <a:solidFill>
                  <a:schemeClr val="dk1"/>
                </a:solidFill>
              </a:rPr>
              <a:t>Adenine</a:t>
            </a:r>
            <a:endParaRPr sz="2600" dirty="0">
              <a:solidFill>
                <a:schemeClr val="dk1"/>
              </a:solidFill>
            </a:endParaRPr>
          </a:p>
          <a:p>
            <a:pPr marL="457200" lvl="0" indent="-393700" algn="l" rtl="0">
              <a:spcBef>
                <a:spcPts val="0"/>
              </a:spcBef>
              <a:spcAft>
                <a:spcPts val="0"/>
              </a:spcAft>
              <a:buClr>
                <a:schemeClr val="dk1"/>
              </a:buClr>
              <a:buSzPts val="2600"/>
              <a:buChar char="●"/>
            </a:pPr>
            <a:r>
              <a:rPr lang="en" sz="2600" dirty="0">
                <a:solidFill>
                  <a:schemeClr val="dk1"/>
                </a:solidFill>
              </a:rPr>
              <a:t>Guanine</a:t>
            </a:r>
            <a:endParaRPr sz="2600" dirty="0">
              <a:solidFill>
                <a:schemeClr val="dk1"/>
              </a:solidFill>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6"/>
        <p:cNvGrpSpPr/>
        <p:nvPr/>
      </p:nvGrpSpPr>
      <p:grpSpPr>
        <a:xfrm>
          <a:off x="0" y="0"/>
          <a:ext cx="0" cy="0"/>
          <a:chOff x="0" y="0"/>
          <a:chExt cx="0" cy="0"/>
        </a:xfrm>
      </p:grpSpPr>
      <p:sp>
        <p:nvSpPr>
          <p:cNvPr id="327" name="Google Shape;327;p46"/>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Five Carbon Sugar</a:t>
            </a:r>
            <a:endParaRPr>
              <a:solidFill>
                <a:schemeClr val="accent5"/>
              </a:solidFill>
            </a:endParaRPr>
          </a:p>
        </p:txBody>
      </p:sp>
      <p:sp>
        <p:nvSpPr>
          <p:cNvPr id="328" name="Google Shape;328;p46"/>
          <p:cNvSpPr txBox="1">
            <a:spLocks noGrp="1"/>
          </p:cNvSpPr>
          <p:nvPr>
            <p:ph type="body" idx="1"/>
          </p:nvPr>
        </p:nvSpPr>
        <p:spPr>
          <a:xfrm>
            <a:off x="311700" y="1384231"/>
            <a:ext cx="8522100" cy="136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sugar is bonded to the base</a:t>
            </a:r>
            <a:endParaRPr dirty="0"/>
          </a:p>
          <a:p>
            <a:pPr marL="0" lvl="0" indent="0" algn="l" rtl="0">
              <a:spcBef>
                <a:spcPts val="1600"/>
              </a:spcBef>
              <a:spcAft>
                <a:spcPts val="0"/>
              </a:spcAft>
              <a:buNone/>
            </a:pPr>
            <a:r>
              <a:rPr lang="en" dirty="0"/>
              <a:t>In </a:t>
            </a:r>
            <a:r>
              <a:rPr lang="en" dirty="0">
                <a:solidFill>
                  <a:srgbClr val="B45F06"/>
                </a:solidFill>
              </a:rPr>
              <a:t>DNA</a:t>
            </a:r>
            <a:r>
              <a:rPr lang="en" dirty="0"/>
              <a:t> the sugar is </a:t>
            </a:r>
            <a:r>
              <a:rPr lang="en" dirty="0">
                <a:solidFill>
                  <a:srgbClr val="B45F06"/>
                </a:solidFill>
              </a:rPr>
              <a:t>deoxyribose</a:t>
            </a:r>
            <a:endParaRPr dirty="0">
              <a:solidFill>
                <a:srgbClr val="B45F06"/>
              </a:solidFill>
            </a:endParaRPr>
          </a:p>
          <a:p>
            <a:pPr marL="0" lvl="0" indent="0" algn="l" rtl="0">
              <a:spcBef>
                <a:spcPts val="1600"/>
              </a:spcBef>
              <a:spcAft>
                <a:spcPts val="1600"/>
              </a:spcAft>
              <a:buNone/>
            </a:pPr>
            <a:r>
              <a:rPr lang="en" dirty="0"/>
              <a:t>In </a:t>
            </a:r>
            <a:r>
              <a:rPr lang="en" dirty="0">
                <a:solidFill>
                  <a:srgbClr val="CC0000"/>
                </a:solidFill>
              </a:rPr>
              <a:t>RNA</a:t>
            </a:r>
            <a:r>
              <a:rPr lang="en" dirty="0"/>
              <a:t> the sugar is </a:t>
            </a:r>
            <a:r>
              <a:rPr lang="en" dirty="0">
                <a:solidFill>
                  <a:srgbClr val="CC0000"/>
                </a:solidFill>
              </a:rPr>
              <a:t>ribose</a:t>
            </a:r>
            <a:endParaRPr dirty="0">
              <a:solidFill>
                <a:srgbClr val="CC0000"/>
              </a:solidFill>
            </a:endParaRPr>
          </a:p>
        </p:txBody>
      </p:sp>
      <p:sp>
        <p:nvSpPr>
          <p:cNvPr id="331" name="Google Shape;331;p46"/>
          <p:cNvSpPr txBox="1"/>
          <p:nvPr/>
        </p:nvSpPr>
        <p:spPr>
          <a:xfrm>
            <a:off x="1581688" y="5904525"/>
            <a:ext cx="1702800" cy="5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Deoxyribose</a:t>
            </a:r>
            <a:endParaRPr sz="2000" dirty="0"/>
          </a:p>
        </p:txBody>
      </p:sp>
      <p:sp>
        <p:nvSpPr>
          <p:cNvPr id="332" name="Google Shape;332;p46"/>
          <p:cNvSpPr txBox="1"/>
          <p:nvPr/>
        </p:nvSpPr>
        <p:spPr>
          <a:xfrm>
            <a:off x="6278345" y="5904725"/>
            <a:ext cx="1023900" cy="5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Ribose</a:t>
            </a:r>
            <a:endParaRPr sz="2000" dirty="0"/>
          </a:p>
        </p:txBody>
      </p:sp>
      <p:sp>
        <p:nvSpPr>
          <p:cNvPr id="333" name="Google Shape;333;p46"/>
          <p:cNvSpPr/>
          <p:nvPr/>
        </p:nvSpPr>
        <p:spPr>
          <a:xfrm>
            <a:off x="5627075" y="2058325"/>
            <a:ext cx="573900" cy="12033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6"/>
          <p:cNvSpPr txBox="1"/>
          <p:nvPr/>
        </p:nvSpPr>
        <p:spPr>
          <a:xfrm>
            <a:off x="6278350" y="2382325"/>
            <a:ext cx="2199300" cy="5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Differ in structure and function</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8"/>
        <p:cNvGrpSpPr/>
        <p:nvPr/>
      </p:nvGrpSpPr>
      <p:grpSpPr>
        <a:xfrm>
          <a:off x="0" y="0"/>
          <a:ext cx="0" cy="0"/>
          <a:chOff x="0" y="0"/>
          <a:chExt cx="0" cy="0"/>
        </a:xfrm>
      </p:grpSpPr>
      <p:sp>
        <p:nvSpPr>
          <p:cNvPr id="339" name="Google Shape;339;p47"/>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Phosphate Group</a:t>
            </a:r>
            <a:endParaRPr>
              <a:solidFill>
                <a:schemeClr val="accent5"/>
              </a:solidFill>
            </a:endParaRPr>
          </a:p>
        </p:txBody>
      </p:sp>
      <p:sp>
        <p:nvSpPr>
          <p:cNvPr id="340" name="Google Shape;340;p47"/>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A phosphate group is added to the 5’ carbon of the sugar (which is attached to the base) to form a </a:t>
            </a:r>
            <a:r>
              <a:rPr lang="en" dirty="0">
                <a:solidFill>
                  <a:srgbClr val="6AA84F"/>
                </a:solidFill>
              </a:rPr>
              <a:t>nucleotide</a:t>
            </a:r>
            <a:endParaRPr dirty="0">
              <a:solidFill>
                <a:srgbClr val="6AA84F"/>
              </a:solidFill>
            </a:endParaRPr>
          </a:p>
        </p:txBody>
      </p:sp>
      <p:cxnSp>
        <p:nvCxnSpPr>
          <p:cNvPr id="343" name="Google Shape;343;p47"/>
          <p:cNvCxnSpPr/>
          <p:nvPr/>
        </p:nvCxnSpPr>
        <p:spPr>
          <a:xfrm rot="10800000" flipH="1">
            <a:off x="1073575" y="5090175"/>
            <a:ext cx="759000" cy="1156800"/>
          </a:xfrm>
          <a:prstGeom prst="straightConnector1">
            <a:avLst/>
          </a:prstGeom>
          <a:noFill/>
          <a:ln w="9525" cap="flat" cmpd="sng">
            <a:solidFill>
              <a:schemeClr val="dk2"/>
            </a:solidFill>
            <a:prstDash val="solid"/>
            <a:round/>
            <a:headEnd type="none" w="med" len="med"/>
            <a:tailEnd type="triangle" w="med" len="med"/>
          </a:ln>
        </p:spPr>
      </p:cxnSp>
      <p:sp>
        <p:nvSpPr>
          <p:cNvPr id="344" name="Google Shape;344;p47"/>
          <p:cNvSpPr txBox="1"/>
          <p:nvPr/>
        </p:nvSpPr>
        <p:spPr>
          <a:xfrm>
            <a:off x="311700" y="6246975"/>
            <a:ext cx="14994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 carbon</a:t>
            </a:r>
            <a:endParaRPr/>
          </a:p>
        </p:txBody>
      </p:sp>
      <p:cxnSp>
        <p:nvCxnSpPr>
          <p:cNvPr id="345" name="Google Shape;345;p47"/>
          <p:cNvCxnSpPr/>
          <p:nvPr/>
        </p:nvCxnSpPr>
        <p:spPr>
          <a:xfrm rot="10800000" flipH="1">
            <a:off x="5825775" y="5240475"/>
            <a:ext cx="759000" cy="1156800"/>
          </a:xfrm>
          <a:prstGeom prst="straightConnector1">
            <a:avLst/>
          </a:prstGeom>
          <a:noFill/>
          <a:ln w="9525" cap="flat" cmpd="sng">
            <a:solidFill>
              <a:schemeClr val="dk2"/>
            </a:solidFill>
            <a:prstDash val="solid"/>
            <a:round/>
            <a:headEnd type="none" w="med" len="med"/>
            <a:tailEnd type="triangle" w="med" len="med"/>
          </a:ln>
        </p:spPr>
      </p:cxnSp>
      <p:sp>
        <p:nvSpPr>
          <p:cNvPr id="346" name="Google Shape;346;p47"/>
          <p:cNvSpPr txBox="1"/>
          <p:nvPr/>
        </p:nvSpPr>
        <p:spPr>
          <a:xfrm>
            <a:off x="5085375" y="6397275"/>
            <a:ext cx="1499400" cy="2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 carbon</a:t>
            </a:r>
            <a:endParaRPr/>
          </a:p>
        </p:txBody>
      </p:sp>
      <p:sp>
        <p:nvSpPr>
          <p:cNvPr id="347" name="Google Shape;347;p47"/>
          <p:cNvSpPr/>
          <p:nvPr/>
        </p:nvSpPr>
        <p:spPr>
          <a:xfrm rot="5400000">
            <a:off x="2697900" y="2103450"/>
            <a:ext cx="471900" cy="20361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7"/>
          <p:cNvSpPr/>
          <p:nvPr/>
        </p:nvSpPr>
        <p:spPr>
          <a:xfrm rot="5400000">
            <a:off x="7579800" y="2103450"/>
            <a:ext cx="471900" cy="20361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7"/>
          <p:cNvSpPr txBox="1"/>
          <p:nvPr/>
        </p:nvSpPr>
        <p:spPr>
          <a:xfrm>
            <a:off x="2844838" y="2496878"/>
            <a:ext cx="5486400" cy="38867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Nucleoside- portion without phosphate group</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3"/>
        <p:cNvGrpSpPr/>
        <p:nvPr/>
      </p:nvGrpSpPr>
      <p:grpSpPr>
        <a:xfrm>
          <a:off x="0" y="0"/>
          <a:ext cx="0" cy="0"/>
          <a:chOff x="0" y="0"/>
          <a:chExt cx="0" cy="0"/>
        </a:xfrm>
      </p:grpSpPr>
      <p:sp>
        <p:nvSpPr>
          <p:cNvPr id="354" name="Google Shape;354;p48"/>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Polynucleotides</a:t>
            </a:r>
            <a:endParaRPr>
              <a:solidFill>
                <a:schemeClr val="accent5"/>
              </a:solidFill>
            </a:endParaRPr>
          </a:p>
        </p:txBody>
      </p:sp>
      <p:sp>
        <p:nvSpPr>
          <p:cNvPr id="355" name="Google Shape;355;p48"/>
          <p:cNvSpPr txBox="1">
            <a:spLocks noGrp="1"/>
          </p:cNvSpPr>
          <p:nvPr>
            <p:ph type="body" idx="1"/>
          </p:nvPr>
        </p:nvSpPr>
        <p:spPr>
          <a:xfrm>
            <a:off x="129473" y="1536633"/>
            <a:ext cx="8704327"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rgbClr val="E69138"/>
                </a:solidFill>
              </a:rPr>
              <a:t>Phosphate groups</a:t>
            </a:r>
            <a:r>
              <a:rPr lang="en" dirty="0"/>
              <a:t> link adjacent nucleotides</a:t>
            </a:r>
            <a:endParaRPr dirty="0"/>
          </a:p>
          <a:p>
            <a:pPr marL="457200" lvl="0" indent="-393700" algn="l" rtl="0">
              <a:lnSpc>
                <a:spcPct val="100000"/>
              </a:lnSpc>
              <a:spcBef>
                <a:spcPts val="0"/>
              </a:spcBef>
              <a:spcAft>
                <a:spcPts val="0"/>
              </a:spcAft>
              <a:buSzPts val="2600"/>
              <a:buChar char="●"/>
            </a:pPr>
            <a:r>
              <a:rPr lang="en" sz="2600" dirty="0"/>
              <a:t>Phosphodiester linkage</a:t>
            </a:r>
            <a:endParaRPr sz="2600" dirty="0"/>
          </a:p>
          <a:p>
            <a:pPr marL="457200" lvl="0" indent="-393700" algn="l" rtl="0">
              <a:lnSpc>
                <a:spcPct val="100000"/>
              </a:lnSpc>
              <a:spcBef>
                <a:spcPts val="0"/>
              </a:spcBef>
              <a:spcAft>
                <a:spcPts val="0"/>
              </a:spcAft>
              <a:buSzPts val="2600"/>
              <a:buChar char="●"/>
            </a:pPr>
            <a:r>
              <a:rPr lang="en" sz="2600" dirty="0"/>
              <a:t>Directionality</a:t>
            </a:r>
            <a:endParaRPr sz="2600" dirty="0"/>
          </a:p>
          <a:p>
            <a:pPr marL="914400" lvl="1" indent="-393700" algn="l" rtl="0">
              <a:lnSpc>
                <a:spcPct val="100000"/>
              </a:lnSpc>
              <a:spcBef>
                <a:spcPts val="0"/>
              </a:spcBef>
              <a:spcAft>
                <a:spcPts val="0"/>
              </a:spcAft>
              <a:buSzPts val="2600"/>
              <a:buChar char="○"/>
            </a:pPr>
            <a:r>
              <a:rPr lang="en" sz="2600" dirty="0"/>
              <a:t>5’ to 3’</a:t>
            </a:r>
            <a:endParaRPr sz="2600" dirty="0"/>
          </a:p>
        </p:txBody>
      </p:sp>
      <p:sp>
        <p:nvSpPr>
          <p:cNvPr id="356" name="Google Shape;356;p48"/>
          <p:cNvSpPr txBox="1"/>
          <p:nvPr/>
        </p:nvSpPr>
        <p:spPr>
          <a:xfrm>
            <a:off x="4032354" y="4440025"/>
            <a:ext cx="1506971" cy="8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Sugar phosphate backbone</a:t>
            </a:r>
            <a:endParaRPr sz="2000" dirty="0"/>
          </a:p>
        </p:txBody>
      </p:sp>
      <p:sp>
        <p:nvSpPr>
          <p:cNvPr id="357" name="Google Shape;357;p48"/>
          <p:cNvSpPr txBox="1"/>
          <p:nvPr/>
        </p:nvSpPr>
        <p:spPr>
          <a:xfrm>
            <a:off x="2937409" y="2449378"/>
            <a:ext cx="2189890" cy="488031"/>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5’ phosphate end</a:t>
            </a:r>
            <a:endParaRPr sz="2000" dirty="0"/>
          </a:p>
        </p:txBody>
      </p:sp>
      <p:sp>
        <p:nvSpPr>
          <p:cNvPr id="358" name="Google Shape;358;p48"/>
          <p:cNvSpPr txBox="1"/>
          <p:nvPr/>
        </p:nvSpPr>
        <p:spPr>
          <a:xfrm>
            <a:off x="7441200" y="1331457"/>
            <a:ext cx="17028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Nitrogenous bases</a:t>
            </a:r>
            <a:endParaRPr sz="2000" dirty="0"/>
          </a:p>
        </p:txBody>
      </p:sp>
      <p:cxnSp>
        <p:nvCxnSpPr>
          <p:cNvPr id="360" name="Google Shape;360;p48"/>
          <p:cNvCxnSpPr/>
          <p:nvPr/>
        </p:nvCxnSpPr>
        <p:spPr>
          <a:xfrm>
            <a:off x="5127299" y="2578850"/>
            <a:ext cx="384626" cy="0"/>
          </a:xfrm>
          <a:prstGeom prst="straightConnector1">
            <a:avLst/>
          </a:prstGeom>
          <a:noFill/>
          <a:ln w="9525" cap="flat" cmpd="sng">
            <a:solidFill>
              <a:schemeClr val="dk2"/>
            </a:solidFill>
            <a:prstDash val="solid"/>
            <a:round/>
            <a:headEnd type="none" w="med" len="med"/>
            <a:tailEnd type="triangle" w="med" len="med"/>
          </a:ln>
        </p:spPr>
      </p:cxnSp>
      <p:cxnSp>
        <p:nvCxnSpPr>
          <p:cNvPr id="361" name="Google Shape;361;p48"/>
          <p:cNvCxnSpPr/>
          <p:nvPr/>
        </p:nvCxnSpPr>
        <p:spPr>
          <a:xfrm rot="10800000" flipH="1">
            <a:off x="7533625" y="2050300"/>
            <a:ext cx="351600" cy="370200"/>
          </a:xfrm>
          <a:prstGeom prst="straightConnector1">
            <a:avLst/>
          </a:prstGeom>
          <a:noFill/>
          <a:ln w="9525" cap="flat" cmpd="sng">
            <a:solidFill>
              <a:schemeClr val="dk2"/>
            </a:solidFill>
            <a:prstDash val="solid"/>
            <a:round/>
            <a:headEnd type="none" w="med" len="med"/>
            <a:tailEnd type="triangle" w="med" len="med"/>
          </a:ln>
        </p:spPr>
      </p:cxnSp>
      <p:cxnSp>
        <p:nvCxnSpPr>
          <p:cNvPr id="362" name="Google Shape;362;p48"/>
          <p:cNvCxnSpPr/>
          <p:nvPr/>
        </p:nvCxnSpPr>
        <p:spPr>
          <a:xfrm rot="10800000" flipH="1">
            <a:off x="5127300" y="4710775"/>
            <a:ext cx="402900" cy="9300"/>
          </a:xfrm>
          <a:prstGeom prst="straightConnector1">
            <a:avLst/>
          </a:prstGeom>
          <a:noFill/>
          <a:ln w="9525" cap="flat" cmpd="sng">
            <a:solidFill>
              <a:schemeClr val="dk2"/>
            </a:solidFill>
            <a:prstDash val="solid"/>
            <a:round/>
            <a:headEnd type="none" w="med" len="med"/>
            <a:tailEnd type="triangle" w="med" len="med"/>
          </a:ln>
        </p:spPr>
      </p:cxnSp>
      <p:sp>
        <p:nvSpPr>
          <p:cNvPr id="363" name="Google Shape;363;p48"/>
          <p:cNvSpPr txBox="1"/>
          <p:nvPr/>
        </p:nvSpPr>
        <p:spPr>
          <a:xfrm>
            <a:off x="7243800" y="6107064"/>
            <a:ext cx="1409700" cy="710476"/>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3’ hydroxyl end</a:t>
            </a:r>
            <a:endParaRPr sz="2000" dirty="0"/>
          </a:p>
        </p:txBody>
      </p:sp>
      <p:cxnSp>
        <p:nvCxnSpPr>
          <p:cNvPr id="364" name="Google Shape;364;p48"/>
          <p:cNvCxnSpPr/>
          <p:nvPr/>
        </p:nvCxnSpPr>
        <p:spPr>
          <a:xfrm rot="10800000">
            <a:off x="6148075" y="6603125"/>
            <a:ext cx="1064400" cy="9300"/>
          </a:xfrm>
          <a:prstGeom prst="straightConnector1">
            <a:avLst/>
          </a:prstGeom>
          <a:noFill/>
          <a:ln w="9525" cap="flat" cmpd="sng">
            <a:solidFill>
              <a:schemeClr val="dk2"/>
            </a:solidFill>
            <a:prstDash val="solid"/>
            <a:round/>
            <a:headEnd type="none" w="med" len="med"/>
            <a:tailEnd type="triangle" w="med" len="med"/>
          </a:ln>
        </p:spPr>
      </p:cxnSp>
      <p:sp>
        <p:nvSpPr>
          <p:cNvPr id="365" name="Google Shape;365;p48"/>
          <p:cNvSpPr txBox="1"/>
          <p:nvPr/>
        </p:nvSpPr>
        <p:spPr>
          <a:xfrm>
            <a:off x="105196" y="3225700"/>
            <a:ext cx="4309604" cy="36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The sequence of bases along the DNA or mRNA is unique for each </a:t>
            </a:r>
            <a:r>
              <a:rPr lang="en" sz="2600" dirty="0">
                <a:solidFill>
                  <a:srgbClr val="FF0000"/>
                </a:solidFill>
              </a:rPr>
              <a:t>gene</a:t>
            </a:r>
            <a:endParaRPr sz="2600" dirty="0">
              <a:solidFill>
                <a:srgbClr val="FF0000"/>
              </a:solidFill>
            </a:endParaRPr>
          </a:p>
          <a:p>
            <a:pPr marL="457200" lvl="0" indent="-381000" algn="l" rtl="0">
              <a:spcBef>
                <a:spcPts val="0"/>
              </a:spcBef>
              <a:spcAft>
                <a:spcPts val="0"/>
              </a:spcAft>
              <a:buSzPts val="2400"/>
              <a:buChar char="●"/>
            </a:pPr>
            <a:r>
              <a:rPr lang="en" sz="2400" dirty="0"/>
              <a:t>Dictates AA sequence</a:t>
            </a:r>
            <a:endParaRPr sz="2400" dirty="0"/>
          </a:p>
          <a:p>
            <a:pPr marL="914400" lvl="1" indent="-368300" algn="l" rtl="0">
              <a:spcBef>
                <a:spcPts val="0"/>
              </a:spcBef>
              <a:spcAft>
                <a:spcPts val="0"/>
              </a:spcAft>
              <a:buSzPts val="2200"/>
              <a:buChar char="○"/>
            </a:pPr>
            <a:r>
              <a:rPr lang="en" sz="2400" dirty="0"/>
              <a:t>Dictates primary structure of a protein</a:t>
            </a:r>
            <a:endParaRPr sz="2400" dirty="0"/>
          </a:p>
          <a:p>
            <a:pPr marL="1371600" lvl="2" indent="-368300" algn="l" rtl="0">
              <a:spcBef>
                <a:spcPts val="0"/>
              </a:spcBef>
              <a:spcAft>
                <a:spcPts val="0"/>
              </a:spcAft>
              <a:buSzPts val="2200"/>
              <a:buChar char="■"/>
            </a:pPr>
            <a:r>
              <a:rPr lang="en" sz="2400" dirty="0"/>
              <a:t>Dictates 3D structure of a protein</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5">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9"/>
        <p:cNvGrpSpPr/>
        <p:nvPr/>
      </p:nvGrpSpPr>
      <p:grpSpPr>
        <a:xfrm>
          <a:off x="0" y="0"/>
          <a:ext cx="0" cy="0"/>
          <a:chOff x="0" y="0"/>
          <a:chExt cx="0" cy="0"/>
        </a:xfrm>
      </p:grpSpPr>
      <p:sp>
        <p:nvSpPr>
          <p:cNvPr id="370" name="Google Shape;370;p49"/>
          <p:cNvSpPr txBox="1">
            <a:spLocks noGrp="1"/>
          </p:cNvSpPr>
          <p:nvPr>
            <p:ph type="title"/>
          </p:nvPr>
        </p:nvSpPr>
        <p:spPr>
          <a:xfrm>
            <a:off x="159300" y="-2094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DNA</a:t>
            </a:r>
            <a:endParaRPr dirty="0">
              <a:solidFill>
                <a:schemeClr val="accent5"/>
              </a:solidFill>
            </a:endParaRPr>
          </a:p>
        </p:txBody>
      </p:sp>
      <p:sp>
        <p:nvSpPr>
          <p:cNvPr id="371" name="Google Shape;371;p49"/>
          <p:cNvSpPr txBox="1">
            <a:spLocks noGrp="1"/>
          </p:cNvSpPr>
          <p:nvPr>
            <p:ph type="body" idx="1"/>
          </p:nvPr>
        </p:nvSpPr>
        <p:spPr>
          <a:xfrm>
            <a:off x="311700" y="84611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Consists of </a:t>
            </a:r>
            <a:r>
              <a:rPr lang="en" u="sng" dirty="0"/>
              <a:t>two</a:t>
            </a:r>
            <a:r>
              <a:rPr lang="en" dirty="0"/>
              <a:t> polynucleotides</a:t>
            </a:r>
            <a:endParaRPr dirty="0"/>
          </a:p>
          <a:p>
            <a:pPr marL="457200" lvl="0" indent="-406400" algn="l" rtl="0">
              <a:lnSpc>
                <a:spcPct val="100000"/>
              </a:lnSpc>
              <a:spcBef>
                <a:spcPts val="0"/>
              </a:spcBef>
              <a:spcAft>
                <a:spcPts val="0"/>
              </a:spcAft>
              <a:buSzPts val="2800"/>
              <a:buChar char="●"/>
            </a:pPr>
            <a:r>
              <a:rPr lang="en" dirty="0"/>
              <a:t>Forms a double helix</a:t>
            </a:r>
            <a:endParaRPr dirty="0"/>
          </a:p>
          <a:p>
            <a:pPr marL="914400" lvl="1" indent="-355600" algn="l" rtl="0">
              <a:lnSpc>
                <a:spcPct val="100000"/>
              </a:lnSpc>
              <a:spcBef>
                <a:spcPts val="0"/>
              </a:spcBef>
              <a:spcAft>
                <a:spcPts val="0"/>
              </a:spcAft>
              <a:buSzPts val="2000"/>
              <a:buChar char="○"/>
            </a:pPr>
            <a:r>
              <a:rPr lang="en" sz="2400" dirty="0"/>
              <a:t>Strands are </a:t>
            </a:r>
            <a:r>
              <a:rPr lang="en" sz="2400" dirty="0">
                <a:solidFill>
                  <a:srgbClr val="38761D"/>
                </a:solidFill>
              </a:rPr>
              <a:t>antiparallel</a:t>
            </a:r>
            <a:endParaRPr sz="2400" dirty="0"/>
          </a:p>
          <a:p>
            <a:pPr marL="914400" lvl="1" indent="-355600" algn="l" rtl="0">
              <a:lnSpc>
                <a:spcPct val="100000"/>
              </a:lnSpc>
              <a:spcBef>
                <a:spcPts val="0"/>
              </a:spcBef>
              <a:spcAft>
                <a:spcPts val="0"/>
              </a:spcAft>
              <a:buSzPts val="2000"/>
              <a:buChar char="○"/>
            </a:pPr>
            <a:r>
              <a:rPr lang="en" sz="2400" dirty="0"/>
              <a:t>Held together by hydrogen bonds between bases</a:t>
            </a:r>
            <a:endParaRPr sz="2400" dirty="0"/>
          </a:p>
        </p:txBody>
      </p:sp>
      <p:cxnSp>
        <p:nvCxnSpPr>
          <p:cNvPr id="374" name="Google Shape;374;p49"/>
          <p:cNvCxnSpPr/>
          <p:nvPr/>
        </p:nvCxnSpPr>
        <p:spPr>
          <a:xfrm flipH="1">
            <a:off x="5886400" y="2795025"/>
            <a:ext cx="888300" cy="444300"/>
          </a:xfrm>
          <a:prstGeom prst="straightConnector1">
            <a:avLst/>
          </a:prstGeom>
          <a:noFill/>
          <a:ln w="9525" cap="flat" cmpd="sng">
            <a:solidFill>
              <a:schemeClr val="dk2"/>
            </a:solidFill>
            <a:prstDash val="solid"/>
            <a:round/>
            <a:headEnd type="none" w="med" len="med"/>
            <a:tailEnd type="triangle" w="med" len="med"/>
          </a:ln>
        </p:spPr>
      </p:cxnSp>
      <p:cxnSp>
        <p:nvCxnSpPr>
          <p:cNvPr id="375" name="Google Shape;375;p49"/>
          <p:cNvCxnSpPr/>
          <p:nvPr/>
        </p:nvCxnSpPr>
        <p:spPr>
          <a:xfrm>
            <a:off x="6774700" y="2795025"/>
            <a:ext cx="888300" cy="444300"/>
          </a:xfrm>
          <a:prstGeom prst="straightConnector1">
            <a:avLst/>
          </a:prstGeom>
          <a:noFill/>
          <a:ln w="9525" cap="flat" cmpd="sng">
            <a:solidFill>
              <a:schemeClr val="dk2"/>
            </a:solidFill>
            <a:prstDash val="solid"/>
            <a:round/>
            <a:headEnd type="none" w="med" len="med"/>
            <a:tailEnd type="triangle" w="med" len="med"/>
          </a:ln>
        </p:spPr>
      </p:cxnSp>
      <p:sp>
        <p:nvSpPr>
          <p:cNvPr id="376" name="Google Shape;376;p49"/>
          <p:cNvSpPr txBox="1"/>
          <p:nvPr/>
        </p:nvSpPr>
        <p:spPr>
          <a:xfrm>
            <a:off x="6141855" y="2408376"/>
            <a:ext cx="1721250" cy="3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antiparallel</a:t>
            </a:r>
            <a:endParaRPr sz="2200" dirty="0"/>
          </a:p>
        </p:txBody>
      </p:sp>
      <p:sp>
        <p:nvSpPr>
          <p:cNvPr id="377" name="Google Shape;377;p49"/>
          <p:cNvSpPr txBox="1"/>
          <p:nvPr/>
        </p:nvSpPr>
        <p:spPr>
          <a:xfrm>
            <a:off x="311700" y="2644570"/>
            <a:ext cx="4162800" cy="9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Cytosine binds to guanine</a:t>
            </a:r>
            <a:endParaRPr sz="2400" dirty="0"/>
          </a:p>
          <a:p>
            <a:pPr marL="0" lvl="0" indent="0" algn="l" rtl="0">
              <a:spcBef>
                <a:spcPts val="0"/>
              </a:spcBef>
              <a:spcAft>
                <a:spcPts val="0"/>
              </a:spcAft>
              <a:buNone/>
            </a:pPr>
            <a:r>
              <a:rPr lang="en" sz="2400" dirty="0"/>
              <a:t>Adenine binds to thymine</a:t>
            </a:r>
            <a:endParaRPr sz="2400" dirty="0"/>
          </a:p>
        </p:txBody>
      </p:sp>
      <p:sp>
        <p:nvSpPr>
          <p:cNvPr id="378" name="Google Shape;378;p49"/>
          <p:cNvSpPr/>
          <p:nvPr/>
        </p:nvSpPr>
        <p:spPr>
          <a:xfrm>
            <a:off x="3323100" y="4895925"/>
            <a:ext cx="2582400" cy="763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82"/>
        <p:cNvGrpSpPr/>
        <p:nvPr/>
      </p:nvGrpSpPr>
      <p:grpSpPr>
        <a:xfrm>
          <a:off x="0" y="0"/>
          <a:ext cx="0" cy="0"/>
          <a:chOff x="0" y="0"/>
          <a:chExt cx="0" cy="0"/>
        </a:xfrm>
      </p:grpSpPr>
      <p:sp>
        <p:nvSpPr>
          <p:cNvPr id="383" name="Google Shape;383;p50"/>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RNA</a:t>
            </a:r>
            <a:endParaRPr>
              <a:solidFill>
                <a:schemeClr val="accent5"/>
              </a:solidFill>
            </a:endParaRPr>
          </a:p>
        </p:txBody>
      </p:sp>
      <p:sp>
        <p:nvSpPr>
          <p:cNvPr id="384" name="Google Shape;384;p50"/>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 Single stranded polynucleotide</a:t>
            </a:r>
            <a:endParaRPr dirty="0"/>
          </a:p>
          <a:p>
            <a:pPr marL="457200" lvl="0" indent="-406400" algn="l" rtl="0">
              <a:lnSpc>
                <a:spcPct val="100000"/>
              </a:lnSpc>
              <a:spcBef>
                <a:spcPts val="0"/>
              </a:spcBef>
              <a:spcAft>
                <a:spcPts val="0"/>
              </a:spcAft>
              <a:buSzPts val="2800"/>
              <a:buChar char="●"/>
            </a:pPr>
            <a:r>
              <a:rPr lang="en" dirty="0"/>
              <a:t>Variable in shape</a:t>
            </a:r>
            <a:endParaRPr dirty="0"/>
          </a:p>
          <a:p>
            <a:pPr marL="914400" lvl="1" indent="-381000" algn="l" rtl="0">
              <a:lnSpc>
                <a:spcPct val="100000"/>
              </a:lnSpc>
              <a:spcBef>
                <a:spcPts val="0"/>
              </a:spcBef>
              <a:spcAft>
                <a:spcPts val="0"/>
              </a:spcAft>
              <a:buSzPts val="2400"/>
              <a:buChar char="○"/>
            </a:pPr>
            <a:r>
              <a:rPr lang="en" sz="2600" dirty="0"/>
              <a:t>Due to base pairing </a:t>
            </a:r>
            <a:r>
              <a:rPr lang="en" sz="2600" u="sng" dirty="0"/>
              <a:t>within</a:t>
            </a:r>
            <a:r>
              <a:rPr lang="en" sz="2600" dirty="0"/>
              <a:t> RNA</a:t>
            </a:r>
            <a:endParaRPr sz="2600" dirty="0"/>
          </a:p>
          <a:p>
            <a:pPr marL="1371600" lvl="2" indent="-381000" algn="l" rtl="0">
              <a:lnSpc>
                <a:spcPct val="100000"/>
              </a:lnSpc>
              <a:spcBef>
                <a:spcPts val="0"/>
              </a:spcBef>
              <a:spcAft>
                <a:spcPts val="0"/>
              </a:spcAft>
              <a:buSzPts val="2400"/>
              <a:buChar char="■"/>
            </a:pPr>
            <a:r>
              <a:rPr lang="en" sz="2600" dirty="0"/>
              <a:t>Adenine bonds to uracil</a:t>
            </a:r>
            <a:endParaRPr sz="2600" dirty="0"/>
          </a:p>
          <a:p>
            <a:pPr marL="1371600" lvl="2" indent="-381000" algn="l" rtl="0">
              <a:lnSpc>
                <a:spcPct val="100000"/>
              </a:lnSpc>
              <a:spcBef>
                <a:spcPts val="0"/>
              </a:spcBef>
              <a:spcAft>
                <a:spcPts val="0"/>
              </a:spcAft>
              <a:buSzPts val="2400"/>
              <a:buChar char="■"/>
            </a:pPr>
            <a:r>
              <a:rPr lang="en" sz="2600" dirty="0"/>
              <a:t>Cytosine bonds to guanine</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159300" y="364775"/>
            <a:ext cx="8910000" cy="7635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Carbohydrates</a:t>
            </a:r>
            <a:endParaRPr>
              <a:solidFill>
                <a:schemeClr val="accent5"/>
              </a:solidFill>
            </a:endParaRPr>
          </a:p>
        </p:txBody>
      </p:sp>
      <p:sp>
        <p:nvSpPr>
          <p:cNvPr id="129" name="Google Shape;129;p29"/>
          <p:cNvSpPr txBox="1"/>
          <p:nvPr/>
        </p:nvSpPr>
        <p:spPr>
          <a:xfrm>
            <a:off x="203600" y="1116150"/>
            <a:ext cx="6052800" cy="51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Includes </a:t>
            </a:r>
            <a:r>
              <a:rPr lang="en" sz="2400" dirty="0">
                <a:solidFill>
                  <a:srgbClr val="6AA84F"/>
                </a:solidFill>
              </a:rPr>
              <a:t>sugars</a:t>
            </a:r>
            <a:r>
              <a:rPr lang="en" sz="2400" dirty="0"/>
              <a:t> and </a:t>
            </a:r>
            <a:r>
              <a:rPr lang="en" sz="2400" dirty="0">
                <a:solidFill>
                  <a:srgbClr val="6AA84F"/>
                </a:solidFill>
              </a:rPr>
              <a:t>polymers of sugars</a:t>
            </a:r>
            <a:endParaRPr sz="2400" dirty="0">
              <a:solidFill>
                <a:srgbClr val="6AA84F"/>
              </a:solidFill>
            </a:endParaRPr>
          </a:p>
          <a:p>
            <a:pPr marL="0" lvl="0" indent="0" algn="l" rtl="0">
              <a:spcBef>
                <a:spcPts val="0"/>
              </a:spcBef>
              <a:spcAft>
                <a:spcPts val="0"/>
              </a:spcAft>
              <a:buNone/>
            </a:pPr>
            <a:endParaRPr sz="2400" dirty="0"/>
          </a:p>
          <a:p>
            <a:pPr marL="0" lvl="0" indent="0" algn="l" rtl="0">
              <a:spcBef>
                <a:spcPts val="0"/>
              </a:spcBef>
              <a:spcAft>
                <a:spcPts val="0"/>
              </a:spcAft>
              <a:buNone/>
            </a:pPr>
            <a:r>
              <a:rPr lang="en" sz="2400" dirty="0"/>
              <a:t>Contain a </a:t>
            </a:r>
            <a:r>
              <a:rPr lang="en" sz="2400" u="sng" dirty="0"/>
              <a:t>carbonyl group</a:t>
            </a:r>
            <a:r>
              <a:rPr lang="en" sz="2400" dirty="0"/>
              <a:t> and many </a:t>
            </a:r>
            <a:r>
              <a:rPr lang="en" sz="2400" u="sng" dirty="0"/>
              <a:t>hydroxyl groups</a:t>
            </a:r>
            <a:endParaRPr sz="2400" dirty="0"/>
          </a:p>
          <a:p>
            <a:pPr marL="457200" lvl="0" indent="-381000" algn="l" rtl="0">
              <a:spcBef>
                <a:spcPts val="0"/>
              </a:spcBef>
              <a:spcAft>
                <a:spcPts val="0"/>
              </a:spcAft>
              <a:buSzPts val="2400"/>
              <a:buChar char="●"/>
            </a:pPr>
            <a:r>
              <a:rPr lang="en" sz="2400" dirty="0"/>
              <a:t>Comprised of C, H, and O</a:t>
            </a:r>
            <a:endParaRPr sz="2400" dirty="0"/>
          </a:p>
          <a:p>
            <a:pPr marL="0" lvl="0" indent="0" algn="l" rtl="0">
              <a:spcBef>
                <a:spcPts val="0"/>
              </a:spcBef>
              <a:spcAft>
                <a:spcPts val="0"/>
              </a:spcAft>
              <a:buNone/>
            </a:pPr>
            <a:r>
              <a:rPr lang="en" sz="2400" dirty="0">
                <a:solidFill>
                  <a:schemeClr val="accent5"/>
                </a:solidFill>
              </a:rPr>
              <a:t>Monosaccharides</a:t>
            </a:r>
            <a:r>
              <a:rPr lang="en" sz="2400" dirty="0"/>
              <a:t>: simple sugars</a:t>
            </a:r>
            <a:endParaRPr sz="2400" dirty="0"/>
          </a:p>
          <a:p>
            <a:pPr marL="457200" lvl="0" indent="-381000" algn="l" rtl="0">
              <a:spcBef>
                <a:spcPts val="0"/>
              </a:spcBef>
              <a:spcAft>
                <a:spcPts val="0"/>
              </a:spcAft>
              <a:buSzPts val="2400"/>
              <a:buChar char="●"/>
            </a:pPr>
            <a:r>
              <a:rPr lang="en" sz="2400" dirty="0"/>
              <a:t>Molecular formulas with multiples of the unit </a:t>
            </a:r>
            <a:r>
              <a:rPr lang="en" sz="2400" dirty="0">
                <a:solidFill>
                  <a:srgbClr val="990000"/>
                </a:solidFill>
              </a:rPr>
              <a:t>CH</a:t>
            </a:r>
            <a:r>
              <a:rPr lang="en" sz="2400" baseline="-25000" dirty="0">
                <a:solidFill>
                  <a:srgbClr val="990000"/>
                </a:solidFill>
              </a:rPr>
              <a:t>2</a:t>
            </a:r>
            <a:r>
              <a:rPr lang="en" sz="2400" dirty="0">
                <a:solidFill>
                  <a:srgbClr val="990000"/>
                </a:solidFill>
              </a:rPr>
              <a:t>O</a:t>
            </a:r>
            <a:endParaRPr sz="2400" dirty="0">
              <a:solidFill>
                <a:srgbClr val="990000"/>
              </a:solidFill>
            </a:endParaRPr>
          </a:p>
          <a:p>
            <a:pPr marL="457200" lvl="0" indent="-381000" algn="l" rtl="0">
              <a:spcBef>
                <a:spcPts val="0"/>
              </a:spcBef>
              <a:spcAft>
                <a:spcPts val="0"/>
              </a:spcAft>
              <a:buSzPts val="2400"/>
              <a:buChar char="●"/>
            </a:pPr>
            <a:r>
              <a:rPr lang="en" sz="2400" dirty="0"/>
              <a:t>Most common is glucose</a:t>
            </a:r>
            <a:endParaRPr sz="2400" dirty="0"/>
          </a:p>
          <a:p>
            <a:pPr marL="914400" lvl="1" indent="-368300" algn="l" rtl="0">
              <a:spcBef>
                <a:spcPts val="0"/>
              </a:spcBef>
              <a:spcAft>
                <a:spcPts val="0"/>
              </a:spcAft>
              <a:buSzPts val="2200"/>
              <a:buChar char="○"/>
            </a:pPr>
            <a:r>
              <a:rPr lang="en" sz="2400" dirty="0"/>
              <a:t>Nutrients and </a:t>
            </a:r>
            <a:r>
              <a:rPr lang="en" sz="2400" dirty="0">
                <a:solidFill>
                  <a:srgbClr val="38761D"/>
                </a:solidFill>
              </a:rPr>
              <a:t>fuel</a:t>
            </a:r>
            <a:r>
              <a:rPr lang="en" sz="2400" dirty="0"/>
              <a:t> for cells</a:t>
            </a:r>
            <a:endParaRPr sz="2400" dirty="0"/>
          </a:p>
          <a:p>
            <a:pPr marL="1371600" lvl="2" indent="-368300" algn="l" rtl="0">
              <a:spcBef>
                <a:spcPts val="0"/>
              </a:spcBef>
              <a:spcAft>
                <a:spcPts val="0"/>
              </a:spcAft>
              <a:buSzPts val="2200"/>
              <a:buChar char="■"/>
            </a:pPr>
            <a:r>
              <a:rPr lang="en" sz="2400" dirty="0"/>
              <a:t>Used in </a:t>
            </a:r>
            <a:r>
              <a:rPr lang="en" sz="2400" dirty="0">
                <a:solidFill>
                  <a:srgbClr val="990000"/>
                </a:solidFill>
              </a:rPr>
              <a:t>cellular respiration</a:t>
            </a:r>
            <a:endParaRPr sz="2400" dirty="0">
              <a:solidFill>
                <a:srgbClr val="990000"/>
              </a:solidFill>
            </a:endParaRPr>
          </a:p>
          <a:p>
            <a:pPr marL="457200" lvl="0" indent="-381000" algn="l" rtl="0">
              <a:spcBef>
                <a:spcPts val="0"/>
              </a:spcBef>
              <a:spcAft>
                <a:spcPts val="0"/>
              </a:spcAft>
              <a:buSzPts val="2400"/>
              <a:buChar char="●"/>
            </a:pPr>
            <a:r>
              <a:rPr lang="en" sz="2400" dirty="0"/>
              <a:t>Can serve as building blocks for amino acids, or as monomers for di- and polysaccharides</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FF"/>
                </a:solidFill>
                <a:latin typeface="+mj-lt"/>
              </a:rPr>
              <a:t>Concept Check</a:t>
            </a:r>
          </a:p>
        </p:txBody>
      </p:sp>
      <p:sp>
        <p:nvSpPr>
          <p:cNvPr id="3" name="Text Placeholder 2"/>
          <p:cNvSpPr>
            <a:spLocks noGrp="1"/>
          </p:cNvSpPr>
          <p:nvPr>
            <p:ph type="body" idx="1"/>
          </p:nvPr>
        </p:nvSpPr>
        <p:spPr/>
        <p:txBody>
          <a:bodyPr/>
          <a:lstStyle/>
          <a:p>
            <a:pPr marL="565150" indent="-514350">
              <a:buFont typeface="+mj-lt"/>
              <a:buAutoNum type="arabicPeriod"/>
            </a:pPr>
            <a:r>
              <a:rPr lang="en-US" dirty="0">
                <a:solidFill>
                  <a:schemeClr val="tx1"/>
                </a:solidFill>
              </a:rPr>
              <a:t>What are the main differences between DNA and RNA?</a:t>
            </a:r>
          </a:p>
          <a:p>
            <a:pPr marL="565150" indent="-514350">
              <a:buFont typeface="+mj-lt"/>
              <a:buAutoNum type="arabicPeriod"/>
            </a:pPr>
            <a:r>
              <a:rPr lang="en-US" dirty="0">
                <a:solidFill>
                  <a:schemeClr val="tx1"/>
                </a:solidFill>
              </a:rPr>
              <a:t>You are given a fragment of genetic material with the following sequence: ACUGA. Is this DNA or RNA? Why?</a:t>
            </a:r>
          </a:p>
        </p:txBody>
      </p:sp>
    </p:spTree>
    <p:extLst>
      <p:ext uri="{BB962C8B-B14F-4D97-AF65-F5344CB8AC3E}">
        <p14:creationId xmlns:p14="http://schemas.microsoft.com/office/powerpoint/2010/main" val="18283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FF"/>
                </a:solidFill>
                <a:latin typeface="+mj-lt"/>
              </a:rPr>
              <a:t>Practice</a:t>
            </a:r>
          </a:p>
        </p:txBody>
      </p:sp>
      <p:sp>
        <p:nvSpPr>
          <p:cNvPr id="3" name="Text Placeholder 2"/>
          <p:cNvSpPr>
            <a:spLocks noGrp="1"/>
          </p:cNvSpPr>
          <p:nvPr>
            <p:ph type="body" idx="1"/>
          </p:nvPr>
        </p:nvSpPr>
        <p:spPr/>
        <p:txBody>
          <a:bodyPr/>
          <a:lstStyle/>
          <a:p>
            <a:pPr marL="565150" indent="-514350">
              <a:buFont typeface="+mj-lt"/>
              <a:buAutoNum type="arabicPeriod"/>
            </a:pPr>
            <a:r>
              <a:rPr lang="en-US" dirty="0">
                <a:solidFill>
                  <a:schemeClr val="tx1"/>
                </a:solidFill>
              </a:rPr>
              <a:t>You are given a segment of DNA:</a:t>
            </a:r>
          </a:p>
          <a:p>
            <a:pPr marL="1022350" lvl="1" indent="-514350"/>
            <a:r>
              <a:rPr lang="en-US" sz="2800" dirty="0">
                <a:solidFill>
                  <a:schemeClr val="tx1"/>
                </a:solidFill>
              </a:rPr>
              <a:t>5’- CATGTCAAC-3’</a:t>
            </a:r>
          </a:p>
          <a:p>
            <a:pPr marL="50800" indent="0">
              <a:buNone/>
            </a:pPr>
            <a:r>
              <a:rPr lang="en-US" dirty="0">
                <a:solidFill>
                  <a:schemeClr val="tx1"/>
                </a:solidFill>
              </a:rPr>
              <a:t>What is the complimentary strand?</a:t>
            </a:r>
          </a:p>
          <a:p>
            <a:r>
              <a:rPr lang="en-US" dirty="0">
                <a:solidFill>
                  <a:srgbClr val="FF0000"/>
                </a:solidFill>
              </a:rPr>
              <a:t>Answer: 3’-GTACAGTTG-5’</a:t>
            </a:r>
          </a:p>
        </p:txBody>
      </p:sp>
    </p:spTree>
    <p:extLst>
      <p:ext uri="{BB962C8B-B14F-4D97-AF65-F5344CB8AC3E}">
        <p14:creationId xmlns:p14="http://schemas.microsoft.com/office/powerpoint/2010/main" val="127856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9"/>
        <p:cNvGrpSpPr/>
        <p:nvPr/>
      </p:nvGrpSpPr>
      <p:grpSpPr>
        <a:xfrm>
          <a:off x="0" y="0"/>
          <a:ext cx="0" cy="0"/>
          <a:chOff x="0" y="0"/>
          <a:chExt cx="0" cy="0"/>
        </a:xfrm>
      </p:grpSpPr>
      <p:sp>
        <p:nvSpPr>
          <p:cNvPr id="390" name="Google Shape;390;p51"/>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solidFill>
                  <a:schemeClr val="accent5"/>
                </a:solidFill>
              </a:rPr>
              <a:t>Lipids</a:t>
            </a:r>
            <a:endParaRPr sz="8000">
              <a:solidFill>
                <a:schemeClr val="accent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Lipids</a:t>
            </a:r>
            <a:endParaRPr>
              <a:solidFill>
                <a:schemeClr val="accent5"/>
              </a:solidFill>
            </a:endParaRPr>
          </a:p>
        </p:txBody>
      </p:sp>
      <p:sp>
        <p:nvSpPr>
          <p:cNvPr id="396" name="Google Shape;396;p52"/>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Class of molecules that </a:t>
            </a:r>
            <a:r>
              <a:rPr lang="en" u="sng" dirty="0"/>
              <a:t>do not</a:t>
            </a:r>
            <a:r>
              <a:rPr lang="en" dirty="0"/>
              <a:t> include true </a:t>
            </a:r>
            <a:r>
              <a:rPr lang="en" u="sng" dirty="0"/>
              <a:t>polymers</a:t>
            </a:r>
            <a:endParaRPr u="sng" dirty="0"/>
          </a:p>
          <a:p>
            <a:pPr marL="457200" lvl="0" indent="-406400" algn="l" rtl="0">
              <a:lnSpc>
                <a:spcPct val="100000"/>
              </a:lnSpc>
              <a:spcBef>
                <a:spcPts val="0"/>
              </a:spcBef>
              <a:spcAft>
                <a:spcPts val="0"/>
              </a:spcAft>
              <a:buSzPts val="2800"/>
              <a:buChar char="●"/>
            </a:pPr>
            <a:r>
              <a:rPr lang="en" dirty="0"/>
              <a:t>Generally small in size</a:t>
            </a:r>
            <a:endParaRPr dirty="0"/>
          </a:p>
          <a:p>
            <a:pPr marL="914400" lvl="1" indent="-355600" algn="l" rtl="0">
              <a:lnSpc>
                <a:spcPct val="100000"/>
              </a:lnSpc>
              <a:spcBef>
                <a:spcPts val="0"/>
              </a:spcBef>
              <a:spcAft>
                <a:spcPts val="0"/>
              </a:spcAft>
              <a:buSzPts val="2000"/>
              <a:buChar char="○"/>
            </a:pPr>
            <a:r>
              <a:rPr lang="en" sz="2600" dirty="0"/>
              <a:t>Often not considered to be a macromolecule</a:t>
            </a:r>
            <a:endParaRPr sz="2600" dirty="0"/>
          </a:p>
          <a:p>
            <a:pPr marL="457200" lvl="0" indent="-406400" algn="l" rtl="0">
              <a:lnSpc>
                <a:spcPct val="100000"/>
              </a:lnSpc>
              <a:spcBef>
                <a:spcPts val="0"/>
              </a:spcBef>
              <a:spcAft>
                <a:spcPts val="0"/>
              </a:spcAft>
              <a:buSzPts val="2800"/>
              <a:buChar char="●"/>
            </a:pPr>
            <a:r>
              <a:rPr lang="en" dirty="0"/>
              <a:t>Lipids are nonpolar-</a:t>
            </a:r>
            <a:r>
              <a:rPr lang="en" dirty="0">
                <a:solidFill>
                  <a:srgbClr val="CC0000"/>
                </a:solidFill>
              </a:rPr>
              <a:t>hydrophobic</a:t>
            </a:r>
            <a:endParaRPr dirty="0">
              <a:solidFill>
                <a:srgbClr val="CC0000"/>
              </a:solidFill>
            </a:endParaRPr>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Types of lipids:</a:t>
            </a:r>
            <a:endParaRPr dirty="0"/>
          </a:p>
          <a:p>
            <a:pPr marL="457200" lvl="0" indent="-406400" algn="l" rtl="0">
              <a:lnSpc>
                <a:spcPct val="100000"/>
              </a:lnSpc>
              <a:spcBef>
                <a:spcPts val="0"/>
              </a:spcBef>
              <a:spcAft>
                <a:spcPts val="0"/>
              </a:spcAft>
              <a:buSzPts val="2800"/>
              <a:buAutoNum type="arabicPeriod"/>
            </a:pPr>
            <a:r>
              <a:rPr lang="en" dirty="0"/>
              <a:t>Fats</a:t>
            </a:r>
            <a:endParaRPr dirty="0"/>
          </a:p>
          <a:p>
            <a:pPr marL="457200" lvl="0" indent="-406400" algn="l" rtl="0">
              <a:lnSpc>
                <a:spcPct val="100000"/>
              </a:lnSpc>
              <a:spcBef>
                <a:spcPts val="0"/>
              </a:spcBef>
              <a:spcAft>
                <a:spcPts val="0"/>
              </a:spcAft>
              <a:buSzPts val="2800"/>
              <a:buAutoNum type="arabicPeriod"/>
            </a:pPr>
            <a:r>
              <a:rPr lang="en" dirty="0"/>
              <a:t>Phospholipids</a:t>
            </a:r>
            <a:endParaRPr dirty="0"/>
          </a:p>
          <a:p>
            <a:pPr marL="457200" lvl="0" indent="-406400" algn="l" rtl="0">
              <a:lnSpc>
                <a:spcPct val="100000"/>
              </a:lnSpc>
              <a:spcBef>
                <a:spcPts val="0"/>
              </a:spcBef>
              <a:spcAft>
                <a:spcPts val="0"/>
              </a:spcAft>
              <a:buSzPts val="2800"/>
              <a:buAutoNum type="arabicPeriod"/>
            </a:pPr>
            <a:r>
              <a:rPr lang="en" dirty="0"/>
              <a:t>Steroids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3"/>
          <p:cNvSpPr txBox="1">
            <a:spLocks noGrp="1"/>
          </p:cNvSpPr>
          <p:nvPr>
            <p:ph type="title"/>
          </p:nvPr>
        </p:nvSpPr>
        <p:spPr>
          <a:xfrm>
            <a:off x="159300" y="-3982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Fats</a:t>
            </a:r>
            <a:endParaRPr>
              <a:solidFill>
                <a:schemeClr val="accent5"/>
              </a:solidFill>
            </a:endParaRPr>
          </a:p>
        </p:txBody>
      </p:sp>
      <p:sp>
        <p:nvSpPr>
          <p:cNvPr id="402" name="Google Shape;402;p53"/>
          <p:cNvSpPr txBox="1">
            <a:spLocks noGrp="1"/>
          </p:cNvSpPr>
          <p:nvPr>
            <p:ph type="body" idx="1"/>
          </p:nvPr>
        </p:nvSpPr>
        <p:spPr>
          <a:xfrm>
            <a:off x="311700" y="90343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Fats are composed of </a:t>
            </a:r>
            <a:r>
              <a:rPr lang="en" dirty="0">
                <a:solidFill>
                  <a:srgbClr val="38761D"/>
                </a:solidFill>
              </a:rPr>
              <a:t>glycerol</a:t>
            </a:r>
            <a:r>
              <a:rPr lang="en" dirty="0"/>
              <a:t> and </a:t>
            </a:r>
            <a:r>
              <a:rPr lang="en" dirty="0">
                <a:solidFill>
                  <a:srgbClr val="38761D"/>
                </a:solidFill>
              </a:rPr>
              <a:t>fatty acids</a:t>
            </a:r>
            <a:endParaRPr dirty="0">
              <a:solidFill>
                <a:srgbClr val="38761D"/>
              </a:solidFill>
            </a:endParaRPr>
          </a:p>
          <a:p>
            <a:pPr marL="0" lvl="0" indent="0" algn="l" rtl="0">
              <a:lnSpc>
                <a:spcPct val="100000"/>
              </a:lnSpc>
              <a:spcBef>
                <a:spcPts val="0"/>
              </a:spcBef>
              <a:spcAft>
                <a:spcPts val="0"/>
              </a:spcAft>
              <a:buNone/>
            </a:pPr>
            <a:r>
              <a:rPr lang="en" dirty="0">
                <a:solidFill>
                  <a:srgbClr val="38761D"/>
                </a:solidFill>
              </a:rPr>
              <a:t>Glycerol</a:t>
            </a:r>
            <a:r>
              <a:rPr lang="en" dirty="0"/>
              <a:t>: classified as an alcohol (hydroxyl groups)</a:t>
            </a:r>
            <a:endParaRPr dirty="0"/>
          </a:p>
          <a:p>
            <a:pPr marL="0" lvl="0" indent="0" algn="l" rtl="0">
              <a:lnSpc>
                <a:spcPct val="100000"/>
              </a:lnSpc>
              <a:spcBef>
                <a:spcPts val="0"/>
              </a:spcBef>
              <a:spcAft>
                <a:spcPts val="0"/>
              </a:spcAft>
              <a:buNone/>
            </a:pPr>
            <a:r>
              <a:rPr lang="en" dirty="0">
                <a:solidFill>
                  <a:srgbClr val="38761D"/>
                </a:solidFill>
              </a:rPr>
              <a:t>Fatty Acids</a:t>
            </a:r>
            <a:r>
              <a:rPr lang="en" dirty="0"/>
              <a:t>: long carbon chains (carboxyl group at one end)</a:t>
            </a:r>
            <a:endParaRPr dirty="0"/>
          </a:p>
          <a:p>
            <a:pPr marL="457200" lvl="0" indent="-406400" algn="l" rtl="0">
              <a:lnSpc>
                <a:spcPct val="100000"/>
              </a:lnSpc>
              <a:spcBef>
                <a:spcPts val="0"/>
              </a:spcBef>
              <a:spcAft>
                <a:spcPts val="0"/>
              </a:spcAft>
              <a:buSzPts val="2800"/>
              <a:buChar char="●"/>
            </a:pPr>
            <a:r>
              <a:rPr lang="en" dirty="0"/>
              <a:t>3 fatty acids join to a glycerol via </a:t>
            </a:r>
            <a:r>
              <a:rPr lang="en" dirty="0">
                <a:solidFill>
                  <a:srgbClr val="CC0000"/>
                </a:solidFill>
              </a:rPr>
              <a:t>ester linkage</a:t>
            </a:r>
            <a:endParaRPr dirty="0">
              <a:solidFill>
                <a:srgbClr val="CC0000"/>
              </a:solidFill>
            </a:endParaRPr>
          </a:p>
          <a:p>
            <a:pPr marL="914400" lvl="1" indent="-368300" algn="l" rtl="0">
              <a:lnSpc>
                <a:spcPct val="100000"/>
              </a:lnSpc>
              <a:spcBef>
                <a:spcPts val="0"/>
              </a:spcBef>
              <a:spcAft>
                <a:spcPts val="0"/>
              </a:spcAft>
              <a:buSzPts val="2200"/>
              <a:buChar char="○"/>
            </a:pPr>
            <a:r>
              <a:rPr lang="en" sz="2600" dirty="0"/>
              <a:t>Bond between a hydroxyl and carboxyl group</a:t>
            </a:r>
            <a:endParaRPr sz="2600" dirty="0"/>
          </a:p>
          <a:p>
            <a:pPr marL="457200" lvl="0" indent="-406400" algn="l" rtl="0">
              <a:lnSpc>
                <a:spcPct val="100000"/>
              </a:lnSpc>
              <a:spcBef>
                <a:spcPts val="0"/>
              </a:spcBef>
              <a:spcAft>
                <a:spcPts val="0"/>
              </a:spcAft>
              <a:buSzPts val="2800"/>
              <a:buChar char="●"/>
            </a:pPr>
            <a:r>
              <a:rPr lang="en" dirty="0"/>
              <a:t>Classified as a </a:t>
            </a:r>
            <a:r>
              <a:rPr lang="en" dirty="0">
                <a:solidFill>
                  <a:srgbClr val="0000FF"/>
                </a:solidFill>
              </a:rPr>
              <a:t>saturated fatty acid</a:t>
            </a:r>
            <a:r>
              <a:rPr lang="en" dirty="0"/>
              <a:t> or an </a:t>
            </a:r>
            <a:r>
              <a:rPr lang="en" dirty="0">
                <a:solidFill>
                  <a:srgbClr val="0000FF"/>
                </a:solidFill>
              </a:rPr>
              <a:t>unsaturated fatty acid</a:t>
            </a:r>
            <a:endParaRPr dirty="0">
              <a:solidFill>
                <a:srgbClr val="0000FF"/>
              </a:solidFill>
            </a:endParaRPr>
          </a:p>
          <a:p>
            <a:pPr marL="914400" lvl="1" indent="-368300" algn="l" rtl="0">
              <a:lnSpc>
                <a:spcPct val="100000"/>
              </a:lnSpc>
              <a:spcBef>
                <a:spcPts val="0"/>
              </a:spcBef>
              <a:spcAft>
                <a:spcPts val="0"/>
              </a:spcAft>
              <a:buSzPts val="2200"/>
              <a:buChar char="○"/>
            </a:pPr>
            <a:r>
              <a:rPr lang="en" sz="2600" dirty="0">
                <a:solidFill>
                  <a:srgbClr val="0000FF"/>
                </a:solidFill>
              </a:rPr>
              <a:t>Saturated fatty acid</a:t>
            </a:r>
            <a:r>
              <a:rPr lang="en" sz="2600" dirty="0"/>
              <a:t>: </a:t>
            </a:r>
            <a:r>
              <a:rPr lang="en" sz="2600" u="sng" dirty="0"/>
              <a:t>no double bonds </a:t>
            </a:r>
            <a:r>
              <a:rPr lang="en" sz="2600" dirty="0"/>
              <a:t>between carbons in the carbon chain = more hydrogen (think: saturated with hydrogen)</a:t>
            </a:r>
            <a:endParaRPr sz="2600" dirty="0"/>
          </a:p>
          <a:p>
            <a:pPr marL="914400" lvl="1" indent="-368300" algn="l" rtl="0">
              <a:lnSpc>
                <a:spcPct val="100000"/>
              </a:lnSpc>
              <a:spcBef>
                <a:spcPts val="0"/>
              </a:spcBef>
              <a:spcAft>
                <a:spcPts val="0"/>
              </a:spcAft>
              <a:buSzPts val="2200"/>
              <a:buChar char="○"/>
            </a:pPr>
            <a:r>
              <a:rPr lang="en" sz="2600" dirty="0">
                <a:solidFill>
                  <a:srgbClr val="0000FF"/>
                </a:solidFill>
              </a:rPr>
              <a:t>Unsaturated fatty acid</a:t>
            </a:r>
            <a:r>
              <a:rPr lang="en" sz="2600" dirty="0"/>
              <a:t>: contains </a:t>
            </a:r>
            <a:r>
              <a:rPr lang="en" sz="2600" u="sng" dirty="0"/>
              <a:t>one or more double bonds</a:t>
            </a:r>
            <a:endParaRPr sz="2600" u="sng" dirty="0"/>
          </a:p>
          <a:p>
            <a:pPr marL="0" lvl="0" indent="0" algn="l" rtl="0">
              <a:lnSpc>
                <a:spcPct val="100000"/>
              </a:lnSpc>
              <a:spcBef>
                <a:spcPts val="0"/>
              </a:spcBef>
              <a:spcAft>
                <a:spcPts val="0"/>
              </a:spcAft>
              <a:buNone/>
            </a:pPr>
            <a:endParaRP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06"/>
        <p:cNvGrpSpPr/>
        <p:nvPr/>
      </p:nvGrpSpPr>
      <p:grpSpPr>
        <a:xfrm>
          <a:off x="0" y="0"/>
          <a:ext cx="0" cy="0"/>
          <a:chOff x="0" y="0"/>
          <a:chExt cx="0" cy="0"/>
        </a:xfrm>
      </p:grpSpPr>
      <p:sp>
        <p:nvSpPr>
          <p:cNvPr id="407" name="Google Shape;407;p54"/>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Phospholipids</a:t>
            </a:r>
            <a:endParaRPr>
              <a:solidFill>
                <a:schemeClr val="accent5"/>
              </a:solidFill>
            </a:endParaRPr>
          </a:p>
        </p:txBody>
      </p:sp>
      <p:sp>
        <p:nvSpPr>
          <p:cNvPr id="408" name="Google Shape;408;p54"/>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Major component of cell membranes</a:t>
            </a:r>
            <a:endParaRPr dirty="0"/>
          </a:p>
          <a:p>
            <a:pPr marL="457200" lvl="0" indent="-406400" algn="l" rtl="0">
              <a:lnSpc>
                <a:spcPct val="100000"/>
              </a:lnSpc>
              <a:spcBef>
                <a:spcPts val="0"/>
              </a:spcBef>
              <a:spcAft>
                <a:spcPts val="0"/>
              </a:spcAft>
              <a:buSzPts val="2800"/>
              <a:buChar char="●"/>
            </a:pPr>
            <a:r>
              <a:rPr lang="en" dirty="0"/>
              <a:t>Two fatty acids attached to a glycerol and a phosphate</a:t>
            </a:r>
            <a:endParaRPr dirty="0"/>
          </a:p>
        </p:txBody>
      </p:sp>
      <p:sp>
        <p:nvSpPr>
          <p:cNvPr id="410" name="Google Shape;410;p54"/>
          <p:cNvSpPr txBox="1"/>
          <p:nvPr/>
        </p:nvSpPr>
        <p:spPr>
          <a:xfrm>
            <a:off x="311700" y="3429000"/>
            <a:ext cx="4836300" cy="16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Assemble as a bilayer in H</a:t>
            </a:r>
            <a:r>
              <a:rPr lang="en" sz="2800" baseline="-25000" dirty="0"/>
              <a:t>2</a:t>
            </a:r>
            <a:r>
              <a:rPr lang="en" sz="2800" dirty="0"/>
              <a:t>O</a:t>
            </a:r>
            <a:endParaRPr sz="2800" dirty="0"/>
          </a:p>
          <a:p>
            <a:pPr marL="457200" lvl="0" indent="-406400" algn="l" rtl="0">
              <a:spcBef>
                <a:spcPts val="0"/>
              </a:spcBef>
              <a:spcAft>
                <a:spcPts val="0"/>
              </a:spcAft>
              <a:buSzPts val="2800"/>
              <a:buChar char="●"/>
            </a:pPr>
            <a:r>
              <a:rPr lang="en" sz="2800" dirty="0"/>
              <a:t>Tails are hydrophobic</a:t>
            </a:r>
            <a:endParaRPr sz="2800" dirty="0"/>
          </a:p>
          <a:p>
            <a:pPr marL="457200" lvl="0" indent="-406400" algn="l" rtl="0">
              <a:spcBef>
                <a:spcPts val="0"/>
              </a:spcBef>
              <a:spcAft>
                <a:spcPts val="0"/>
              </a:spcAft>
              <a:buSzPts val="2800"/>
              <a:buChar char="●"/>
            </a:pPr>
            <a:r>
              <a:rPr lang="en" sz="2800" dirty="0"/>
              <a:t>Head is hydrophilic</a:t>
            </a:r>
            <a:endParaRPr sz="2800" dirty="0"/>
          </a:p>
          <a:p>
            <a:pPr marL="0" lvl="0" indent="0" algn="l" rtl="0">
              <a:spcBef>
                <a:spcPts val="0"/>
              </a:spcBef>
              <a:spcAft>
                <a:spcPts val="0"/>
              </a:spcAft>
              <a:buNone/>
            </a:pP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14"/>
        <p:cNvGrpSpPr/>
        <p:nvPr/>
      </p:nvGrpSpPr>
      <p:grpSpPr>
        <a:xfrm>
          <a:off x="0" y="0"/>
          <a:ext cx="0" cy="0"/>
          <a:chOff x="0" y="0"/>
          <a:chExt cx="0" cy="0"/>
        </a:xfrm>
      </p:grpSpPr>
      <p:sp>
        <p:nvSpPr>
          <p:cNvPr id="415" name="Google Shape;415;p55"/>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rPr>
              <a:t>Steroids</a:t>
            </a:r>
            <a:endParaRPr dirty="0">
              <a:solidFill>
                <a:schemeClr val="accent5"/>
              </a:solidFill>
            </a:endParaRPr>
          </a:p>
        </p:txBody>
      </p:sp>
      <p:sp>
        <p:nvSpPr>
          <p:cNvPr id="416" name="Google Shape;416;p55"/>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Lipids that have four fused rings</a:t>
            </a:r>
            <a:endParaRPr dirty="0"/>
          </a:p>
          <a:p>
            <a:pPr marL="457200" lvl="0" indent="-406400" algn="l" rtl="0">
              <a:lnSpc>
                <a:spcPct val="100000"/>
              </a:lnSpc>
              <a:spcBef>
                <a:spcPts val="0"/>
              </a:spcBef>
              <a:spcAft>
                <a:spcPts val="0"/>
              </a:spcAft>
              <a:buSzPts val="2800"/>
              <a:buChar char="●"/>
            </a:pPr>
            <a:r>
              <a:rPr lang="en" dirty="0"/>
              <a:t>Unique groups attached to the ring determine the type of steroid</a:t>
            </a:r>
            <a:endParaRPr dirty="0"/>
          </a:p>
        </p:txBody>
      </p:sp>
      <p:sp>
        <p:nvSpPr>
          <p:cNvPr id="418" name="Google Shape;418;p55"/>
          <p:cNvSpPr txBox="1"/>
          <p:nvPr/>
        </p:nvSpPr>
        <p:spPr>
          <a:xfrm>
            <a:off x="356775" y="3438900"/>
            <a:ext cx="3488400" cy="4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Example: testosterone</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a:solidFill>
                  <a:srgbClr val="00B050"/>
                </a:solidFill>
                <a:latin typeface="+mj-lt"/>
                <a:ea typeface="Pacifico"/>
                <a:cs typeface="Pacifico"/>
              </a:rPr>
              <a:t>Putting it all together</a:t>
            </a:r>
          </a:p>
        </p:txBody>
      </p:sp>
      <p:sp>
        <p:nvSpPr>
          <p:cNvPr id="3" name="Text Placeholder 2"/>
          <p:cNvSpPr>
            <a:spLocks noGrp="1"/>
          </p:cNvSpPr>
          <p:nvPr>
            <p:ph type="body" idx="1"/>
          </p:nvPr>
        </p:nvSpPr>
        <p:spPr>
          <a:xfrm>
            <a:off x="311700" y="1237227"/>
            <a:ext cx="8522100" cy="623940"/>
          </a:xfrm>
        </p:spPr>
        <p:txBody>
          <a:bodyPr/>
          <a:lstStyle/>
          <a:p>
            <a:pPr marL="50800" indent="0">
              <a:buNone/>
            </a:pPr>
            <a:r>
              <a:rPr lang="en-US" dirty="0"/>
              <a:t>Fill out this chart with the appropriate responses</a:t>
            </a:r>
          </a:p>
        </p:txBody>
      </p:sp>
      <p:sp>
        <p:nvSpPr>
          <p:cNvPr id="7" name="TextBox 6"/>
          <p:cNvSpPr txBox="1"/>
          <p:nvPr/>
        </p:nvSpPr>
        <p:spPr>
          <a:xfrm>
            <a:off x="89012" y="3093680"/>
            <a:ext cx="2217218" cy="461665"/>
          </a:xfrm>
          <a:prstGeom prst="rect">
            <a:avLst/>
          </a:prstGeom>
          <a:noFill/>
        </p:spPr>
        <p:txBody>
          <a:bodyPr wrap="square" rtlCol="0">
            <a:spAutoFit/>
          </a:bodyPr>
          <a:lstStyle/>
          <a:p>
            <a:r>
              <a:rPr lang="en-US" sz="2400" dirty="0"/>
              <a:t>Carbohydrates</a:t>
            </a:r>
          </a:p>
        </p:txBody>
      </p:sp>
      <p:sp>
        <p:nvSpPr>
          <p:cNvPr id="8" name="TextBox 7"/>
          <p:cNvSpPr txBox="1"/>
          <p:nvPr/>
        </p:nvSpPr>
        <p:spPr>
          <a:xfrm>
            <a:off x="2306230" y="3016738"/>
            <a:ext cx="2322414" cy="707886"/>
          </a:xfrm>
          <a:prstGeom prst="rect">
            <a:avLst/>
          </a:prstGeom>
          <a:noFill/>
        </p:spPr>
        <p:txBody>
          <a:bodyPr wrap="square" rtlCol="0">
            <a:spAutoFit/>
          </a:bodyPr>
          <a:lstStyle/>
          <a:p>
            <a:r>
              <a:rPr lang="en-US" sz="2000" dirty="0"/>
              <a:t>Carbon, hydrogen, oxygen</a:t>
            </a:r>
          </a:p>
        </p:txBody>
      </p:sp>
      <p:sp>
        <p:nvSpPr>
          <p:cNvPr id="9" name="TextBox 8"/>
          <p:cNvSpPr txBox="1"/>
          <p:nvPr/>
        </p:nvSpPr>
        <p:spPr>
          <a:xfrm>
            <a:off x="4588184" y="2932039"/>
            <a:ext cx="2384453" cy="430887"/>
          </a:xfrm>
          <a:prstGeom prst="rect">
            <a:avLst/>
          </a:prstGeom>
          <a:noFill/>
        </p:spPr>
        <p:txBody>
          <a:bodyPr wrap="square" rtlCol="0">
            <a:spAutoFit/>
          </a:bodyPr>
          <a:lstStyle/>
          <a:p>
            <a:r>
              <a:rPr lang="en-US" sz="2200" dirty="0"/>
              <a:t>monosaccharide</a:t>
            </a:r>
          </a:p>
        </p:txBody>
      </p:sp>
      <p:sp>
        <p:nvSpPr>
          <p:cNvPr id="10" name="TextBox 9"/>
          <p:cNvSpPr txBox="1"/>
          <p:nvPr/>
        </p:nvSpPr>
        <p:spPr>
          <a:xfrm>
            <a:off x="6894414" y="3101774"/>
            <a:ext cx="2093139" cy="430887"/>
          </a:xfrm>
          <a:prstGeom prst="rect">
            <a:avLst/>
          </a:prstGeom>
          <a:noFill/>
        </p:spPr>
        <p:txBody>
          <a:bodyPr wrap="square" rtlCol="0">
            <a:spAutoFit/>
          </a:bodyPr>
          <a:lstStyle/>
          <a:p>
            <a:r>
              <a:rPr lang="en-US" sz="2200" dirty="0"/>
              <a:t>Polysaccharide</a:t>
            </a:r>
          </a:p>
        </p:txBody>
      </p:sp>
      <p:sp>
        <p:nvSpPr>
          <p:cNvPr id="11" name="TextBox 10"/>
          <p:cNvSpPr txBox="1"/>
          <p:nvPr/>
        </p:nvSpPr>
        <p:spPr>
          <a:xfrm>
            <a:off x="153749" y="4085129"/>
            <a:ext cx="2014916" cy="461665"/>
          </a:xfrm>
          <a:prstGeom prst="rect">
            <a:avLst/>
          </a:prstGeom>
          <a:noFill/>
        </p:spPr>
        <p:txBody>
          <a:bodyPr wrap="square" rtlCol="0">
            <a:spAutoFit/>
          </a:bodyPr>
          <a:lstStyle/>
          <a:p>
            <a:r>
              <a:rPr lang="en-US" sz="2400" dirty="0"/>
              <a:t>Proteins</a:t>
            </a:r>
          </a:p>
        </p:txBody>
      </p:sp>
      <p:sp>
        <p:nvSpPr>
          <p:cNvPr id="12" name="TextBox 11"/>
          <p:cNvSpPr txBox="1"/>
          <p:nvPr/>
        </p:nvSpPr>
        <p:spPr>
          <a:xfrm>
            <a:off x="2306230" y="3792880"/>
            <a:ext cx="2241494" cy="923330"/>
          </a:xfrm>
          <a:prstGeom prst="rect">
            <a:avLst/>
          </a:prstGeom>
          <a:noFill/>
        </p:spPr>
        <p:txBody>
          <a:bodyPr wrap="square" rtlCol="0">
            <a:spAutoFit/>
          </a:bodyPr>
          <a:lstStyle/>
          <a:p>
            <a:r>
              <a:rPr lang="en-US" sz="1800" dirty="0"/>
              <a:t>Carbon, hydrogen, oxygen, nitrogen, sulfur</a:t>
            </a:r>
          </a:p>
        </p:txBody>
      </p:sp>
      <p:sp>
        <p:nvSpPr>
          <p:cNvPr id="13" name="TextBox 12"/>
          <p:cNvSpPr txBox="1"/>
          <p:nvPr/>
        </p:nvSpPr>
        <p:spPr>
          <a:xfrm>
            <a:off x="4706867" y="4085128"/>
            <a:ext cx="2014916" cy="430887"/>
          </a:xfrm>
          <a:prstGeom prst="rect">
            <a:avLst/>
          </a:prstGeom>
          <a:noFill/>
        </p:spPr>
        <p:txBody>
          <a:bodyPr wrap="square" rtlCol="0">
            <a:spAutoFit/>
          </a:bodyPr>
          <a:lstStyle/>
          <a:p>
            <a:r>
              <a:rPr lang="en-US" sz="2200" dirty="0"/>
              <a:t>Amino</a:t>
            </a:r>
            <a:r>
              <a:rPr lang="en-US" dirty="0"/>
              <a:t> </a:t>
            </a:r>
            <a:r>
              <a:rPr lang="en-US" sz="2200" dirty="0"/>
              <a:t>acids</a:t>
            </a:r>
          </a:p>
        </p:txBody>
      </p:sp>
      <p:sp>
        <p:nvSpPr>
          <p:cNvPr id="14" name="TextBox 13"/>
          <p:cNvSpPr txBox="1"/>
          <p:nvPr/>
        </p:nvSpPr>
        <p:spPr>
          <a:xfrm>
            <a:off x="6972637" y="4085268"/>
            <a:ext cx="2014916" cy="430887"/>
          </a:xfrm>
          <a:prstGeom prst="rect">
            <a:avLst/>
          </a:prstGeom>
          <a:noFill/>
        </p:spPr>
        <p:txBody>
          <a:bodyPr wrap="square" rtlCol="0">
            <a:spAutoFit/>
          </a:bodyPr>
          <a:lstStyle/>
          <a:p>
            <a:r>
              <a:rPr lang="en-US" sz="2200" dirty="0"/>
              <a:t>Polypeptides</a:t>
            </a:r>
          </a:p>
        </p:txBody>
      </p:sp>
      <p:sp>
        <p:nvSpPr>
          <p:cNvPr id="15" name="TextBox 14"/>
          <p:cNvSpPr txBox="1"/>
          <p:nvPr/>
        </p:nvSpPr>
        <p:spPr>
          <a:xfrm>
            <a:off x="153749" y="5079100"/>
            <a:ext cx="2014916" cy="461665"/>
          </a:xfrm>
          <a:prstGeom prst="rect">
            <a:avLst/>
          </a:prstGeom>
          <a:noFill/>
        </p:spPr>
        <p:txBody>
          <a:bodyPr wrap="square" rtlCol="0">
            <a:spAutoFit/>
          </a:bodyPr>
          <a:lstStyle/>
          <a:p>
            <a:r>
              <a:rPr lang="en-US" sz="2400" dirty="0"/>
              <a:t>Lipids</a:t>
            </a:r>
          </a:p>
        </p:txBody>
      </p:sp>
      <p:sp>
        <p:nvSpPr>
          <p:cNvPr id="16" name="TextBox 15"/>
          <p:cNvSpPr txBox="1"/>
          <p:nvPr/>
        </p:nvSpPr>
        <p:spPr>
          <a:xfrm>
            <a:off x="2306230" y="4768927"/>
            <a:ext cx="2322414" cy="923330"/>
          </a:xfrm>
          <a:prstGeom prst="rect">
            <a:avLst/>
          </a:prstGeom>
          <a:noFill/>
        </p:spPr>
        <p:txBody>
          <a:bodyPr wrap="square" rtlCol="0">
            <a:spAutoFit/>
          </a:bodyPr>
          <a:lstStyle/>
          <a:p>
            <a:r>
              <a:rPr lang="en-US" sz="1800" dirty="0"/>
              <a:t>Carbon, hydrogen, oxygen (phosphorus for phospholipids)</a:t>
            </a:r>
          </a:p>
        </p:txBody>
      </p:sp>
      <p:sp>
        <p:nvSpPr>
          <p:cNvPr id="17" name="TextBox 16"/>
          <p:cNvSpPr txBox="1"/>
          <p:nvPr/>
        </p:nvSpPr>
        <p:spPr>
          <a:xfrm>
            <a:off x="4706867" y="4898550"/>
            <a:ext cx="2014916" cy="769441"/>
          </a:xfrm>
          <a:prstGeom prst="rect">
            <a:avLst/>
          </a:prstGeom>
          <a:noFill/>
        </p:spPr>
        <p:txBody>
          <a:bodyPr wrap="square" rtlCol="0">
            <a:spAutoFit/>
          </a:bodyPr>
          <a:lstStyle/>
          <a:p>
            <a:r>
              <a:rPr lang="en-US" sz="2200" dirty="0"/>
              <a:t>Glycerol and fatty acids</a:t>
            </a:r>
          </a:p>
        </p:txBody>
      </p:sp>
      <p:sp>
        <p:nvSpPr>
          <p:cNvPr id="18" name="TextBox 17"/>
          <p:cNvSpPr txBox="1"/>
          <p:nvPr/>
        </p:nvSpPr>
        <p:spPr>
          <a:xfrm>
            <a:off x="6972637" y="4971378"/>
            <a:ext cx="2014916" cy="646331"/>
          </a:xfrm>
          <a:prstGeom prst="rect">
            <a:avLst/>
          </a:prstGeom>
          <a:noFill/>
        </p:spPr>
        <p:txBody>
          <a:bodyPr wrap="square" rtlCol="0">
            <a:spAutoFit/>
          </a:bodyPr>
          <a:lstStyle/>
          <a:p>
            <a:r>
              <a:rPr lang="en-US" sz="1800" dirty="0"/>
              <a:t>Does not contain true polymers</a:t>
            </a:r>
          </a:p>
        </p:txBody>
      </p:sp>
      <p:sp>
        <p:nvSpPr>
          <p:cNvPr id="19" name="TextBox 18"/>
          <p:cNvSpPr txBox="1"/>
          <p:nvPr/>
        </p:nvSpPr>
        <p:spPr>
          <a:xfrm>
            <a:off x="153749" y="5987964"/>
            <a:ext cx="2014916" cy="461665"/>
          </a:xfrm>
          <a:prstGeom prst="rect">
            <a:avLst/>
          </a:prstGeom>
          <a:noFill/>
        </p:spPr>
        <p:txBody>
          <a:bodyPr wrap="square" rtlCol="0">
            <a:spAutoFit/>
          </a:bodyPr>
          <a:lstStyle/>
          <a:p>
            <a:r>
              <a:rPr lang="en-US" sz="2400" dirty="0"/>
              <a:t>Nucleic</a:t>
            </a:r>
            <a:r>
              <a:rPr lang="en-US" dirty="0"/>
              <a:t> </a:t>
            </a:r>
            <a:r>
              <a:rPr lang="en-US" sz="2400" dirty="0"/>
              <a:t>Acids</a:t>
            </a:r>
          </a:p>
        </p:txBody>
      </p:sp>
      <p:sp>
        <p:nvSpPr>
          <p:cNvPr id="21" name="TextBox 20"/>
          <p:cNvSpPr txBox="1"/>
          <p:nvPr/>
        </p:nvSpPr>
        <p:spPr>
          <a:xfrm>
            <a:off x="2306230" y="5699966"/>
            <a:ext cx="2241494" cy="923330"/>
          </a:xfrm>
          <a:prstGeom prst="rect">
            <a:avLst/>
          </a:prstGeom>
          <a:noFill/>
        </p:spPr>
        <p:txBody>
          <a:bodyPr wrap="square" rtlCol="0">
            <a:spAutoFit/>
          </a:bodyPr>
          <a:lstStyle/>
          <a:p>
            <a:r>
              <a:rPr lang="en-US" sz="1800" dirty="0"/>
              <a:t>Carbon, hydrogen, oxygen, nitrogen, phosphorus</a:t>
            </a:r>
          </a:p>
        </p:txBody>
      </p:sp>
      <p:sp>
        <p:nvSpPr>
          <p:cNvPr id="22" name="TextBox 21"/>
          <p:cNvSpPr txBox="1"/>
          <p:nvPr/>
        </p:nvSpPr>
        <p:spPr>
          <a:xfrm>
            <a:off x="4706867" y="5969256"/>
            <a:ext cx="2014916" cy="430887"/>
          </a:xfrm>
          <a:prstGeom prst="rect">
            <a:avLst/>
          </a:prstGeom>
          <a:noFill/>
        </p:spPr>
        <p:txBody>
          <a:bodyPr wrap="square" rtlCol="0">
            <a:spAutoFit/>
          </a:bodyPr>
          <a:lstStyle/>
          <a:p>
            <a:r>
              <a:rPr lang="en-US" sz="2200" dirty="0"/>
              <a:t>Nucleotides</a:t>
            </a:r>
          </a:p>
        </p:txBody>
      </p:sp>
      <p:sp>
        <p:nvSpPr>
          <p:cNvPr id="23" name="TextBox 22"/>
          <p:cNvSpPr txBox="1"/>
          <p:nvPr/>
        </p:nvSpPr>
        <p:spPr>
          <a:xfrm>
            <a:off x="6972637" y="5927898"/>
            <a:ext cx="2014916" cy="430887"/>
          </a:xfrm>
          <a:prstGeom prst="rect">
            <a:avLst/>
          </a:prstGeom>
          <a:noFill/>
        </p:spPr>
        <p:txBody>
          <a:bodyPr wrap="square" rtlCol="0">
            <a:spAutoFit/>
          </a:bodyPr>
          <a:lstStyle/>
          <a:p>
            <a:r>
              <a:rPr lang="en-US" sz="2200" dirty="0"/>
              <a:t>DNA, RNA</a:t>
            </a:r>
          </a:p>
        </p:txBody>
      </p:sp>
    </p:spTree>
    <p:extLst>
      <p:ext uri="{BB962C8B-B14F-4D97-AF65-F5344CB8AC3E}">
        <p14:creationId xmlns:p14="http://schemas.microsoft.com/office/powerpoint/2010/main" val="1650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accent5"/>
                </a:solidFill>
              </a:rPr>
              <a:t>Carbohydrates</a:t>
            </a:r>
            <a:endParaRPr>
              <a:solidFill>
                <a:schemeClr val="accent5"/>
              </a:solidFill>
            </a:endParaRPr>
          </a:p>
        </p:txBody>
      </p:sp>
      <p:sp>
        <p:nvSpPr>
          <p:cNvPr id="140" name="Google Shape;140;p30"/>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00" dirty="0">
                <a:solidFill>
                  <a:schemeClr val="accent5"/>
                </a:solidFill>
              </a:rPr>
              <a:t>Disaccharides</a:t>
            </a:r>
            <a:r>
              <a:rPr lang="en" sz="2600" dirty="0">
                <a:solidFill>
                  <a:schemeClr val="dk1"/>
                </a:solidFill>
              </a:rPr>
              <a:t>: two monosaccharides joined together by covalent bonds</a:t>
            </a:r>
            <a:endParaRPr sz="2600" dirty="0">
              <a:solidFill>
                <a:schemeClr val="dk1"/>
              </a:solidFill>
            </a:endParaRPr>
          </a:p>
          <a:p>
            <a:pPr marL="457200" lvl="0" indent="-393700" algn="l" rtl="0">
              <a:lnSpc>
                <a:spcPct val="100000"/>
              </a:lnSpc>
              <a:spcBef>
                <a:spcPts val="0"/>
              </a:spcBef>
              <a:spcAft>
                <a:spcPts val="0"/>
              </a:spcAft>
              <a:buClr>
                <a:schemeClr val="dk1"/>
              </a:buClr>
              <a:buSzPts val="2600"/>
              <a:buChar char="●"/>
            </a:pPr>
            <a:r>
              <a:rPr lang="en" sz="2600" dirty="0">
                <a:solidFill>
                  <a:schemeClr val="dk1"/>
                </a:solidFill>
              </a:rPr>
              <a:t>Most common is </a:t>
            </a:r>
            <a:r>
              <a:rPr lang="en" sz="2600" dirty="0">
                <a:solidFill>
                  <a:srgbClr val="6AA84F"/>
                </a:solidFill>
              </a:rPr>
              <a:t>sucrose</a:t>
            </a:r>
            <a:endParaRPr sz="2600" dirty="0">
              <a:solidFill>
                <a:srgbClr val="6AA84F"/>
              </a:solidFill>
            </a:endParaRPr>
          </a:p>
          <a:p>
            <a:pPr marL="0" lvl="0" indent="0" algn="l" rtl="0">
              <a:lnSpc>
                <a:spcPct val="100000"/>
              </a:lnSpc>
              <a:spcBef>
                <a:spcPts val="0"/>
              </a:spcBef>
              <a:spcAft>
                <a:spcPts val="0"/>
              </a:spcAft>
              <a:buClr>
                <a:schemeClr val="dk1"/>
              </a:buClr>
              <a:buSzPts val="1100"/>
              <a:buFont typeface="Arial"/>
              <a:buNone/>
            </a:pPr>
            <a:endParaRPr sz="2400" dirty="0">
              <a:solidFill>
                <a:schemeClr val="dk1"/>
              </a:solidFill>
            </a:endParaRPr>
          </a:p>
          <a:p>
            <a:pPr marL="0" lvl="0" indent="0" algn="l" rtl="0">
              <a:spcBef>
                <a:spcPts val="0"/>
              </a:spcBef>
              <a:spcAft>
                <a:spcPts val="1600"/>
              </a:spcAft>
              <a:buNone/>
            </a:pPr>
            <a:endParaRPr dirty="0"/>
          </a:p>
        </p:txBody>
      </p:sp>
      <p:sp>
        <p:nvSpPr>
          <p:cNvPr id="143" name="Google Shape;143;p30"/>
          <p:cNvSpPr txBox="1"/>
          <p:nvPr/>
        </p:nvSpPr>
        <p:spPr>
          <a:xfrm>
            <a:off x="386499" y="2784825"/>
            <a:ext cx="8004941" cy="1635300"/>
          </a:xfrm>
          <a:prstGeom prst="rect">
            <a:avLst/>
          </a:prstGeom>
          <a:noFill/>
          <a:ln>
            <a:noFill/>
          </a:ln>
        </p:spPr>
        <p:txBody>
          <a:bodyPr spcFirstLastPara="1" wrap="square" lIns="91425" tIns="91425" rIns="91425" bIns="91425" anchor="t" anchorCtr="0">
            <a:noAutofit/>
          </a:bodyPr>
          <a:lstStyle/>
          <a:p>
            <a:pPr marL="914400" lvl="1" indent="-381000" algn="l" rtl="0">
              <a:spcBef>
                <a:spcPts val="0"/>
              </a:spcBef>
              <a:spcAft>
                <a:spcPts val="0"/>
              </a:spcAft>
              <a:buClr>
                <a:schemeClr val="dk1"/>
              </a:buClr>
              <a:buSzPts val="2400"/>
              <a:buChar char="○"/>
            </a:pPr>
            <a:r>
              <a:rPr lang="en" sz="2600" dirty="0">
                <a:solidFill>
                  <a:srgbClr val="6AA84F"/>
                </a:solidFill>
              </a:rPr>
              <a:t>Monomers of sucrose</a:t>
            </a:r>
            <a:r>
              <a:rPr lang="en" sz="2600" dirty="0">
                <a:solidFill>
                  <a:schemeClr val="dk1"/>
                </a:solidFill>
              </a:rPr>
              <a:t>: glucose and fructose</a:t>
            </a:r>
            <a:endParaRPr sz="2600" dirty="0">
              <a:solidFill>
                <a:schemeClr val="dk1"/>
              </a:solidFill>
            </a:endParaRPr>
          </a:p>
          <a:p>
            <a:pPr marL="914400" lvl="1" indent="-381000" algn="l" rtl="0">
              <a:spcBef>
                <a:spcPts val="0"/>
              </a:spcBef>
              <a:spcAft>
                <a:spcPts val="0"/>
              </a:spcAft>
              <a:buClr>
                <a:schemeClr val="dk1"/>
              </a:buClr>
              <a:buSzPts val="2400"/>
              <a:buChar char="○"/>
            </a:pPr>
            <a:r>
              <a:rPr lang="en" sz="2600" dirty="0">
                <a:solidFill>
                  <a:schemeClr val="dk1"/>
                </a:solidFill>
              </a:rPr>
              <a:t>Plants transfer carbohydrates from roots to leaves in the form of sucrose</a:t>
            </a:r>
            <a:endParaRPr sz="2600" dirty="0">
              <a:solidFill>
                <a:schemeClr val="dk1"/>
              </a:solidFill>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accent5"/>
                </a:solidFill>
              </a:rPr>
              <a:t>Carbohydrates</a:t>
            </a:r>
            <a:endParaRPr>
              <a:solidFill>
                <a:schemeClr val="accent5"/>
              </a:solidFill>
            </a:endParaRPr>
          </a:p>
          <a:p>
            <a:pPr marL="0" lvl="0" indent="0" algn="l" rtl="0">
              <a:spcBef>
                <a:spcPts val="0"/>
              </a:spcBef>
              <a:spcAft>
                <a:spcPts val="0"/>
              </a:spcAft>
              <a:buNone/>
            </a:pPr>
            <a:endParaRPr/>
          </a:p>
        </p:txBody>
      </p:sp>
      <p:sp>
        <p:nvSpPr>
          <p:cNvPr id="149" name="Google Shape;149;p31"/>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00" dirty="0">
                <a:solidFill>
                  <a:schemeClr val="accent5"/>
                </a:solidFill>
              </a:rPr>
              <a:t>Polysaccharides</a:t>
            </a:r>
            <a:r>
              <a:rPr lang="en" sz="2600" dirty="0">
                <a:solidFill>
                  <a:schemeClr val="dk1"/>
                </a:solidFill>
              </a:rPr>
              <a:t>: polymer with many sugars joined via dehydration reactions</a:t>
            </a:r>
            <a:endParaRPr sz="2600" dirty="0"/>
          </a:p>
          <a:p>
            <a:pPr marL="0" lvl="0" indent="0" algn="l" rtl="0">
              <a:lnSpc>
                <a:spcPct val="100000"/>
              </a:lnSpc>
              <a:spcBef>
                <a:spcPts val="0"/>
              </a:spcBef>
              <a:spcAft>
                <a:spcPts val="0"/>
              </a:spcAft>
              <a:buNone/>
            </a:pPr>
            <a:endParaRPr sz="2400" dirty="0"/>
          </a:p>
          <a:p>
            <a:pPr marL="0" lvl="0" indent="0" algn="l" rtl="0">
              <a:lnSpc>
                <a:spcPct val="100000"/>
              </a:lnSpc>
              <a:spcBef>
                <a:spcPts val="0"/>
              </a:spcBef>
              <a:spcAft>
                <a:spcPts val="0"/>
              </a:spcAft>
              <a:buNone/>
            </a:pPr>
            <a:r>
              <a:rPr lang="en" sz="2600" dirty="0">
                <a:solidFill>
                  <a:srgbClr val="990000"/>
                </a:solidFill>
              </a:rPr>
              <a:t>Storage polysaccharides</a:t>
            </a:r>
            <a:endParaRPr sz="2600" dirty="0">
              <a:solidFill>
                <a:srgbClr val="990000"/>
              </a:solidFill>
            </a:endParaRPr>
          </a:p>
          <a:p>
            <a:pPr marL="457200" lvl="0" indent="-381000" algn="l" rtl="0">
              <a:lnSpc>
                <a:spcPct val="100000"/>
              </a:lnSpc>
              <a:spcBef>
                <a:spcPts val="0"/>
              </a:spcBef>
              <a:spcAft>
                <a:spcPts val="0"/>
              </a:spcAft>
              <a:buSzPts val="2400"/>
              <a:buChar char="●"/>
            </a:pPr>
            <a:r>
              <a:rPr lang="en" sz="2600" dirty="0">
                <a:solidFill>
                  <a:srgbClr val="38761D"/>
                </a:solidFill>
              </a:rPr>
              <a:t>Plants</a:t>
            </a:r>
            <a:r>
              <a:rPr lang="en" sz="2600" dirty="0"/>
              <a:t> store </a:t>
            </a:r>
            <a:r>
              <a:rPr lang="en" sz="2600" u="sng" dirty="0">
                <a:solidFill>
                  <a:srgbClr val="38761D"/>
                </a:solidFill>
              </a:rPr>
              <a:t>starch</a:t>
            </a:r>
            <a:r>
              <a:rPr lang="en" sz="2600" dirty="0"/>
              <a:t> (polymer of glucose monomers)</a:t>
            </a:r>
            <a:endParaRPr sz="2600" dirty="0"/>
          </a:p>
          <a:p>
            <a:pPr marL="914400" lvl="1" indent="-355600" algn="l" rtl="0">
              <a:lnSpc>
                <a:spcPct val="100000"/>
              </a:lnSpc>
              <a:spcBef>
                <a:spcPts val="0"/>
              </a:spcBef>
              <a:spcAft>
                <a:spcPts val="0"/>
              </a:spcAft>
              <a:buSzPts val="2000"/>
              <a:buChar char="○"/>
            </a:pPr>
            <a:r>
              <a:rPr lang="en" sz="2400" dirty="0"/>
              <a:t>Allows plants to store excess glucose</a:t>
            </a:r>
            <a:endParaRPr sz="2400" dirty="0"/>
          </a:p>
          <a:p>
            <a:pPr marL="457200" lvl="0" indent="-381000" algn="l" rtl="0">
              <a:lnSpc>
                <a:spcPct val="100000"/>
              </a:lnSpc>
              <a:spcBef>
                <a:spcPts val="0"/>
              </a:spcBef>
              <a:spcAft>
                <a:spcPts val="0"/>
              </a:spcAft>
              <a:buSzPts val="2400"/>
              <a:buChar char="●"/>
            </a:pPr>
            <a:r>
              <a:rPr lang="en" sz="2600" dirty="0">
                <a:solidFill>
                  <a:srgbClr val="E69138"/>
                </a:solidFill>
              </a:rPr>
              <a:t>Animals</a:t>
            </a:r>
            <a:r>
              <a:rPr lang="en" sz="2600" dirty="0"/>
              <a:t> store </a:t>
            </a:r>
            <a:r>
              <a:rPr lang="en" sz="2600" u="sng" dirty="0">
                <a:solidFill>
                  <a:srgbClr val="E69138"/>
                </a:solidFill>
              </a:rPr>
              <a:t>glycogen</a:t>
            </a:r>
            <a:r>
              <a:rPr lang="en" sz="2600" dirty="0"/>
              <a:t> (polymer of glucose)</a:t>
            </a:r>
            <a:endParaRPr sz="2600" dirty="0"/>
          </a:p>
          <a:p>
            <a:pPr marL="914400" lvl="1" indent="-355600" algn="l" rtl="0">
              <a:lnSpc>
                <a:spcPct val="100000"/>
              </a:lnSpc>
              <a:spcBef>
                <a:spcPts val="0"/>
              </a:spcBef>
              <a:spcAft>
                <a:spcPts val="0"/>
              </a:spcAft>
              <a:buSzPts val="2000"/>
              <a:buChar char="○"/>
            </a:pPr>
            <a:r>
              <a:rPr lang="en" sz="2400" dirty="0"/>
              <a:t>Stored in liver and muscle cells</a:t>
            </a:r>
            <a:endParaRPr sz="2400" dirty="0"/>
          </a:p>
          <a:p>
            <a:pPr marL="0" lvl="0" indent="0" algn="l" rtl="0">
              <a:lnSpc>
                <a:spcPct val="100000"/>
              </a:lnSpc>
              <a:spcBef>
                <a:spcPts val="1600"/>
              </a:spcBef>
              <a:spcAft>
                <a:spcPts val="0"/>
              </a:spcAft>
              <a:buNone/>
            </a:pPr>
            <a:r>
              <a:rPr lang="en" sz="2600" dirty="0">
                <a:solidFill>
                  <a:srgbClr val="990000"/>
                </a:solidFill>
              </a:rPr>
              <a:t>Structural polysaccharides</a:t>
            </a:r>
            <a:endParaRPr sz="2600" dirty="0"/>
          </a:p>
          <a:p>
            <a:pPr marL="457200" lvl="0" indent="-381000" algn="l" rtl="0">
              <a:lnSpc>
                <a:spcPct val="100000"/>
              </a:lnSpc>
              <a:spcBef>
                <a:spcPts val="1600"/>
              </a:spcBef>
              <a:spcAft>
                <a:spcPts val="0"/>
              </a:spcAft>
              <a:buSzPts val="2400"/>
              <a:buChar char="●"/>
            </a:pPr>
            <a:r>
              <a:rPr lang="en" sz="2600" dirty="0">
                <a:solidFill>
                  <a:srgbClr val="38761D"/>
                </a:solidFill>
              </a:rPr>
              <a:t>Cellulose</a:t>
            </a:r>
            <a:r>
              <a:rPr lang="en" sz="2600" dirty="0"/>
              <a:t>: tough substance that forms plant cell walls</a:t>
            </a:r>
            <a:endParaRPr sz="2600" dirty="0"/>
          </a:p>
          <a:p>
            <a:pPr marL="457200" lvl="0" indent="-381000" algn="l" rtl="0">
              <a:lnSpc>
                <a:spcPct val="100000"/>
              </a:lnSpc>
              <a:spcBef>
                <a:spcPts val="0"/>
              </a:spcBef>
              <a:spcAft>
                <a:spcPts val="0"/>
              </a:spcAft>
              <a:buSzPts val="2400"/>
              <a:buChar char="●"/>
            </a:pPr>
            <a:r>
              <a:rPr lang="en" sz="2600" dirty="0">
                <a:solidFill>
                  <a:srgbClr val="E69138"/>
                </a:solidFill>
              </a:rPr>
              <a:t>Chitin</a:t>
            </a:r>
            <a:r>
              <a:rPr lang="en" sz="2600" dirty="0"/>
              <a:t>: forms exoskeleton of arthropods</a:t>
            </a:r>
            <a:endParaRPr sz="2600" dirty="0"/>
          </a:p>
          <a:p>
            <a:pPr marL="0" lvl="0" indent="0" algn="l" rtl="0">
              <a:lnSpc>
                <a:spcPct val="100000"/>
              </a:lnSpc>
              <a:spcBef>
                <a:spcPts val="1600"/>
              </a:spcBef>
              <a:spcAft>
                <a:spcPts val="1600"/>
              </a:spcAft>
              <a:buNone/>
            </a:pPr>
            <a:endParaRPr sz="2400" dirty="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FF"/>
                </a:solidFill>
                <a:latin typeface="+mj-lt"/>
              </a:rPr>
              <a:t>Practice</a:t>
            </a:r>
          </a:p>
        </p:txBody>
      </p:sp>
      <p:sp>
        <p:nvSpPr>
          <p:cNvPr id="3" name="Text Placeholder 2"/>
          <p:cNvSpPr>
            <a:spLocks noGrp="1"/>
          </p:cNvSpPr>
          <p:nvPr>
            <p:ph type="body" idx="1"/>
          </p:nvPr>
        </p:nvSpPr>
        <p:spPr/>
        <p:txBody>
          <a:bodyPr/>
          <a:lstStyle/>
          <a:p>
            <a:pPr marL="565150" indent="-514350">
              <a:buFont typeface="+mj-lt"/>
              <a:buAutoNum type="arabicPeriod"/>
            </a:pPr>
            <a:r>
              <a:rPr lang="en-US" dirty="0"/>
              <a:t>You are given an unknown monosaccharide to identify in the lab. The only clue you are given is that it has 4 carbons. You (being an excellent AP bio student) figure out the formula and name immediately. What is the unknown monosaccharide?</a:t>
            </a:r>
          </a:p>
          <a:p>
            <a:r>
              <a:rPr lang="en-US" dirty="0">
                <a:solidFill>
                  <a:srgbClr val="FF0000"/>
                </a:solidFill>
              </a:rPr>
              <a:t>Answer: C</a:t>
            </a:r>
            <a:r>
              <a:rPr lang="en-US" sz="1800" dirty="0">
                <a:solidFill>
                  <a:srgbClr val="FF0000"/>
                </a:solidFill>
              </a:rPr>
              <a:t>4</a:t>
            </a:r>
            <a:r>
              <a:rPr lang="en-US" dirty="0">
                <a:solidFill>
                  <a:srgbClr val="FF0000"/>
                </a:solidFill>
              </a:rPr>
              <a:t>H</a:t>
            </a:r>
            <a:r>
              <a:rPr lang="en-US" sz="1600" dirty="0">
                <a:solidFill>
                  <a:srgbClr val="FF0000"/>
                </a:solidFill>
              </a:rPr>
              <a:t>8</a:t>
            </a:r>
            <a:r>
              <a:rPr lang="en-US" dirty="0">
                <a:solidFill>
                  <a:srgbClr val="FF0000"/>
                </a:solidFill>
              </a:rPr>
              <a:t>O</a:t>
            </a:r>
            <a:r>
              <a:rPr lang="en-US" sz="1800" dirty="0">
                <a:solidFill>
                  <a:srgbClr val="FF0000"/>
                </a:solidFill>
              </a:rPr>
              <a:t>4</a:t>
            </a:r>
            <a:r>
              <a:rPr lang="en-US" dirty="0">
                <a:solidFill>
                  <a:srgbClr val="FF0000"/>
                </a:solidFill>
              </a:rPr>
              <a:t>, </a:t>
            </a:r>
            <a:r>
              <a:rPr lang="en-US" dirty="0" err="1">
                <a:solidFill>
                  <a:srgbClr val="FF0000"/>
                </a:solidFill>
              </a:rPr>
              <a:t>Threose</a:t>
            </a:r>
            <a:endParaRPr lang="en-US" dirty="0">
              <a:solidFill>
                <a:srgbClr val="FF0000"/>
              </a:solidFill>
            </a:endParaRPr>
          </a:p>
        </p:txBody>
      </p:sp>
    </p:spTree>
    <p:extLst>
      <p:ext uri="{BB962C8B-B14F-4D97-AF65-F5344CB8AC3E}">
        <p14:creationId xmlns:p14="http://schemas.microsoft.com/office/powerpoint/2010/main" val="397890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3"/>
        <p:cNvGrpSpPr/>
        <p:nvPr/>
      </p:nvGrpSpPr>
      <p:grpSpPr>
        <a:xfrm>
          <a:off x="0" y="0"/>
          <a:ext cx="0" cy="0"/>
          <a:chOff x="0" y="0"/>
          <a:chExt cx="0" cy="0"/>
        </a:xfrm>
      </p:grpSpPr>
      <p:sp>
        <p:nvSpPr>
          <p:cNvPr id="154" name="Google Shape;154;p3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solidFill>
                  <a:schemeClr val="accent5"/>
                </a:solidFill>
              </a:rPr>
              <a:t>Proteins</a:t>
            </a:r>
            <a:endParaRPr sz="8000">
              <a:solidFill>
                <a:schemeClr val="accent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Formation of a Protein</a:t>
            </a:r>
            <a:endParaRPr>
              <a:solidFill>
                <a:schemeClr val="accent5"/>
              </a:solidFill>
            </a:endParaRPr>
          </a:p>
        </p:txBody>
      </p:sp>
      <p:sp>
        <p:nvSpPr>
          <p:cNvPr id="160" name="Google Shape;160;p33"/>
          <p:cNvSpPr txBox="1"/>
          <p:nvPr/>
        </p:nvSpPr>
        <p:spPr>
          <a:xfrm>
            <a:off x="130088" y="2602250"/>
            <a:ext cx="17343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Amino acid</a:t>
            </a:r>
            <a:endParaRPr sz="2200" dirty="0"/>
          </a:p>
        </p:txBody>
      </p:sp>
      <p:sp>
        <p:nvSpPr>
          <p:cNvPr id="161" name="Google Shape;161;p33"/>
          <p:cNvSpPr txBox="1"/>
          <p:nvPr/>
        </p:nvSpPr>
        <p:spPr>
          <a:xfrm>
            <a:off x="2524715" y="2602250"/>
            <a:ext cx="1224798"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Peptide</a:t>
            </a:r>
            <a:endParaRPr sz="2400" dirty="0"/>
          </a:p>
        </p:txBody>
      </p:sp>
      <p:sp>
        <p:nvSpPr>
          <p:cNvPr id="162" name="Google Shape;162;p33"/>
          <p:cNvSpPr txBox="1"/>
          <p:nvPr/>
        </p:nvSpPr>
        <p:spPr>
          <a:xfrm>
            <a:off x="4790485" y="2602250"/>
            <a:ext cx="1877352"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Polypeptide</a:t>
            </a:r>
            <a:endParaRPr sz="2400" dirty="0"/>
          </a:p>
        </p:txBody>
      </p:sp>
      <p:sp>
        <p:nvSpPr>
          <p:cNvPr id="163" name="Google Shape;163;p33"/>
          <p:cNvSpPr txBox="1"/>
          <p:nvPr/>
        </p:nvSpPr>
        <p:spPr>
          <a:xfrm>
            <a:off x="7849615" y="2602250"/>
            <a:ext cx="11643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Protein</a:t>
            </a:r>
            <a:endParaRPr sz="2400" dirty="0"/>
          </a:p>
        </p:txBody>
      </p:sp>
      <p:cxnSp>
        <p:nvCxnSpPr>
          <p:cNvPr id="164" name="Google Shape;164;p33"/>
          <p:cNvCxnSpPr/>
          <p:nvPr/>
        </p:nvCxnSpPr>
        <p:spPr>
          <a:xfrm>
            <a:off x="1739825" y="2840100"/>
            <a:ext cx="594600" cy="0"/>
          </a:xfrm>
          <a:prstGeom prst="straightConnector1">
            <a:avLst/>
          </a:prstGeom>
          <a:noFill/>
          <a:ln w="9525" cap="flat" cmpd="sng">
            <a:solidFill>
              <a:schemeClr val="dk2"/>
            </a:solidFill>
            <a:prstDash val="solid"/>
            <a:round/>
            <a:headEnd type="none" w="med" len="med"/>
            <a:tailEnd type="triangle" w="med" len="med"/>
          </a:ln>
        </p:spPr>
      </p:cxnSp>
      <p:cxnSp>
        <p:nvCxnSpPr>
          <p:cNvPr id="165" name="Google Shape;165;p33"/>
          <p:cNvCxnSpPr/>
          <p:nvPr/>
        </p:nvCxnSpPr>
        <p:spPr>
          <a:xfrm>
            <a:off x="4034863" y="2840100"/>
            <a:ext cx="594600" cy="0"/>
          </a:xfrm>
          <a:prstGeom prst="straightConnector1">
            <a:avLst/>
          </a:prstGeom>
          <a:noFill/>
          <a:ln w="9525" cap="flat" cmpd="sng">
            <a:solidFill>
              <a:schemeClr val="dk2"/>
            </a:solidFill>
            <a:prstDash val="solid"/>
            <a:round/>
            <a:headEnd type="none" w="med" len="med"/>
            <a:tailEnd type="triangle" w="med" len="med"/>
          </a:ln>
        </p:spPr>
      </p:cxnSp>
      <p:cxnSp>
        <p:nvCxnSpPr>
          <p:cNvPr id="166" name="Google Shape;166;p33"/>
          <p:cNvCxnSpPr/>
          <p:nvPr/>
        </p:nvCxnSpPr>
        <p:spPr>
          <a:xfrm>
            <a:off x="6867763" y="2840100"/>
            <a:ext cx="594600" cy="0"/>
          </a:xfrm>
          <a:prstGeom prst="straightConnector1">
            <a:avLst/>
          </a:prstGeom>
          <a:noFill/>
          <a:ln w="9525" cap="flat" cmpd="sng">
            <a:solidFill>
              <a:schemeClr val="dk2"/>
            </a:solidFill>
            <a:prstDash val="solid"/>
            <a:round/>
            <a:headEnd type="none" w="med" len="med"/>
            <a:tailEnd type="triangle" w="med" len="med"/>
          </a:ln>
        </p:spPr>
      </p:cxnSp>
      <p:sp>
        <p:nvSpPr>
          <p:cNvPr id="167" name="Google Shape;167;p33"/>
          <p:cNvSpPr txBox="1"/>
          <p:nvPr/>
        </p:nvSpPr>
        <p:spPr>
          <a:xfrm>
            <a:off x="476900" y="3107675"/>
            <a:ext cx="906838"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small</a:t>
            </a:r>
            <a:endParaRPr sz="2200" dirty="0"/>
          </a:p>
        </p:txBody>
      </p:sp>
      <p:sp>
        <p:nvSpPr>
          <p:cNvPr id="168" name="Google Shape;168;p33"/>
          <p:cNvSpPr txBox="1"/>
          <p:nvPr/>
        </p:nvSpPr>
        <p:spPr>
          <a:xfrm>
            <a:off x="7958245" y="3099916"/>
            <a:ext cx="94704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large</a:t>
            </a:r>
            <a:endParaRPr sz="2200" dirty="0"/>
          </a:p>
        </p:txBody>
      </p:sp>
      <p:pic>
        <p:nvPicPr>
          <p:cNvPr id="169" name="Google Shape;169;p33"/>
          <p:cNvPicPr preferRelativeResize="0"/>
          <p:nvPr/>
        </p:nvPicPr>
        <p:blipFill>
          <a:blip r:embed="rId3">
            <a:alphaModFix/>
          </a:blip>
          <a:stretch>
            <a:fillRect/>
          </a:stretch>
        </p:blipFill>
        <p:spPr>
          <a:xfrm>
            <a:off x="4588262" y="3752700"/>
            <a:ext cx="2294979" cy="914801"/>
          </a:xfrm>
          <a:prstGeom prst="rect">
            <a:avLst/>
          </a:prstGeom>
          <a:noFill/>
          <a:ln>
            <a:noFill/>
          </a:ln>
        </p:spPr>
      </p:pic>
      <p:pic>
        <p:nvPicPr>
          <p:cNvPr id="170" name="Google Shape;170;p33"/>
          <p:cNvPicPr preferRelativeResize="0"/>
          <p:nvPr/>
        </p:nvPicPr>
        <p:blipFill>
          <a:blip r:embed="rId4">
            <a:alphaModFix/>
          </a:blip>
          <a:stretch>
            <a:fillRect/>
          </a:stretch>
        </p:blipFill>
        <p:spPr>
          <a:xfrm>
            <a:off x="568211" y="3668075"/>
            <a:ext cx="508577" cy="446101"/>
          </a:xfrm>
          <a:prstGeom prst="rect">
            <a:avLst/>
          </a:prstGeom>
          <a:noFill/>
          <a:ln>
            <a:noFill/>
          </a:ln>
        </p:spPr>
      </p:pic>
      <p:pic>
        <p:nvPicPr>
          <p:cNvPr id="171" name="Google Shape;171;p33"/>
          <p:cNvPicPr preferRelativeResize="0"/>
          <p:nvPr/>
        </p:nvPicPr>
        <p:blipFill>
          <a:blip r:embed="rId5">
            <a:alphaModFix/>
          </a:blip>
          <a:stretch>
            <a:fillRect/>
          </a:stretch>
        </p:blipFill>
        <p:spPr>
          <a:xfrm rot="10800000" flipH="1">
            <a:off x="2601500" y="3752701"/>
            <a:ext cx="1039051" cy="403375"/>
          </a:xfrm>
          <a:prstGeom prst="rect">
            <a:avLst/>
          </a:prstGeom>
          <a:noFill/>
          <a:ln>
            <a:noFill/>
          </a:ln>
        </p:spPr>
      </p:pic>
      <p:pic>
        <p:nvPicPr>
          <p:cNvPr id="172" name="Google Shape;172;p33"/>
          <p:cNvPicPr preferRelativeResize="0"/>
          <p:nvPr/>
        </p:nvPicPr>
        <p:blipFill>
          <a:blip r:embed="rId6">
            <a:alphaModFix/>
          </a:blip>
          <a:stretch>
            <a:fillRect/>
          </a:stretch>
        </p:blipFill>
        <p:spPr>
          <a:xfrm>
            <a:off x="7409700" y="3720862"/>
            <a:ext cx="1734304" cy="9784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Proteins</a:t>
            </a:r>
            <a:endParaRPr>
              <a:solidFill>
                <a:schemeClr val="accent5"/>
              </a:solidFill>
            </a:endParaRPr>
          </a:p>
        </p:txBody>
      </p:sp>
      <p:sp>
        <p:nvSpPr>
          <p:cNvPr id="178" name="Google Shape;178;p34"/>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Molecule consisting of </a:t>
            </a:r>
            <a:r>
              <a:rPr lang="en" dirty="0">
                <a:solidFill>
                  <a:srgbClr val="6AA84F"/>
                </a:solidFill>
              </a:rPr>
              <a:t>polypeptides</a:t>
            </a:r>
            <a:r>
              <a:rPr lang="en" dirty="0">
                <a:solidFill>
                  <a:schemeClr val="dk1"/>
                </a:solidFill>
              </a:rPr>
              <a:t> (polymers of </a:t>
            </a:r>
            <a:r>
              <a:rPr lang="en" dirty="0">
                <a:solidFill>
                  <a:schemeClr val="accent5"/>
                </a:solidFill>
              </a:rPr>
              <a:t>amino acids</a:t>
            </a:r>
            <a:r>
              <a:rPr lang="en" dirty="0">
                <a:solidFill>
                  <a:schemeClr val="dk1"/>
                </a:solidFill>
              </a:rPr>
              <a:t>) folded into a 3D shape</a:t>
            </a:r>
            <a:endParaRPr dirty="0">
              <a:solidFill>
                <a:schemeClr val="dk1"/>
              </a:solidFill>
            </a:endParaRPr>
          </a:p>
          <a:p>
            <a:pPr marL="457200" lvl="0" indent="-381000" algn="l" rtl="0">
              <a:lnSpc>
                <a:spcPct val="100000"/>
              </a:lnSpc>
              <a:spcBef>
                <a:spcPts val="0"/>
              </a:spcBef>
              <a:spcAft>
                <a:spcPts val="0"/>
              </a:spcAft>
              <a:buClr>
                <a:schemeClr val="dk1"/>
              </a:buClr>
              <a:buSzPts val="2400"/>
              <a:buChar char="●"/>
            </a:pPr>
            <a:r>
              <a:rPr lang="en" dirty="0">
                <a:solidFill>
                  <a:schemeClr val="dk1"/>
                </a:solidFill>
              </a:rPr>
              <a:t>Comprised of C, H, O, N, and S</a:t>
            </a:r>
            <a:endParaRPr u="sng" dirty="0">
              <a:solidFill>
                <a:schemeClr val="dk1"/>
              </a:solidFill>
            </a:endParaRPr>
          </a:p>
          <a:p>
            <a:pPr marL="457200" lvl="0" indent="-381000" algn="l" rtl="0">
              <a:lnSpc>
                <a:spcPct val="100000"/>
              </a:lnSpc>
              <a:spcBef>
                <a:spcPts val="0"/>
              </a:spcBef>
              <a:spcAft>
                <a:spcPts val="0"/>
              </a:spcAft>
              <a:buClr>
                <a:schemeClr val="dk1"/>
              </a:buClr>
              <a:buSzPts val="2400"/>
              <a:buChar char="●"/>
            </a:pPr>
            <a:r>
              <a:rPr lang="en" u="sng" dirty="0">
                <a:solidFill>
                  <a:schemeClr val="dk1"/>
                </a:solidFill>
              </a:rPr>
              <a:t>Shape</a:t>
            </a:r>
            <a:r>
              <a:rPr lang="en" dirty="0">
                <a:solidFill>
                  <a:schemeClr val="dk1"/>
                </a:solidFill>
              </a:rPr>
              <a:t> determines </a:t>
            </a:r>
            <a:r>
              <a:rPr lang="en" u="sng" dirty="0">
                <a:solidFill>
                  <a:schemeClr val="dk1"/>
                </a:solidFill>
              </a:rPr>
              <a:t>function</a:t>
            </a:r>
            <a:endParaRPr u="sng" dirty="0">
              <a:solidFill>
                <a:schemeClr val="dk1"/>
              </a:solidFill>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1681</Words>
  <Application>Microsoft Office PowerPoint</Application>
  <PresentationFormat>On-screen Show (4:3)</PresentationFormat>
  <Paragraphs>244</Paragraphs>
  <Slides>37</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Verdana</vt:lpstr>
      <vt:lpstr>Pacifico</vt:lpstr>
      <vt:lpstr>Noto Sans Symbols</vt:lpstr>
      <vt:lpstr>Arial</vt:lpstr>
      <vt:lpstr>Simple Light</vt:lpstr>
      <vt:lpstr>Simple Light</vt:lpstr>
      <vt:lpstr>PowerPoint Presentation</vt:lpstr>
      <vt:lpstr>Carbohydrates</vt:lpstr>
      <vt:lpstr>Carbohydrates</vt:lpstr>
      <vt:lpstr>Carbohydrates</vt:lpstr>
      <vt:lpstr>Carbohydrates </vt:lpstr>
      <vt:lpstr>Practice</vt:lpstr>
      <vt:lpstr>Proteins</vt:lpstr>
      <vt:lpstr>Formation of a Protein</vt:lpstr>
      <vt:lpstr>Proteins</vt:lpstr>
      <vt:lpstr>Amino Acids</vt:lpstr>
      <vt:lpstr>Amino Acids</vt:lpstr>
      <vt:lpstr>Formation of Peptide Bonds</vt:lpstr>
      <vt:lpstr>Polypeptides</vt:lpstr>
      <vt:lpstr>Polypeptides</vt:lpstr>
      <vt:lpstr>Functions of Proteins</vt:lpstr>
      <vt:lpstr>Levels of Protein Structure</vt:lpstr>
      <vt:lpstr>Levels of Protein Structure</vt:lpstr>
      <vt:lpstr>Practice FRQ</vt:lpstr>
      <vt:lpstr>Practice FRQ</vt:lpstr>
      <vt:lpstr>Nucleic Acids Topic 6</vt:lpstr>
      <vt:lpstr>Nucleic Acids</vt:lpstr>
      <vt:lpstr>Components of Nucleic Acids</vt:lpstr>
      <vt:lpstr>Nucleotides</vt:lpstr>
      <vt:lpstr>Nitrogenous Base</vt:lpstr>
      <vt:lpstr>Five Carbon Sugar</vt:lpstr>
      <vt:lpstr>Phosphate Group</vt:lpstr>
      <vt:lpstr>Polynucleotides</vt:lpstr>
      <vt:lpstr>DNA</vt:lpstr>
      <vt:lpstr>RNA</vt:lpstr>
      <vt:lpstr>Concept Check</vt:lpstr>
      <vt:lpstr>Practice</vt:lpstr>
      <vt:lpstr>Lipids</vt:lpstr>
      <vt:lpstr>Lipids</vt:lpstr>
      <vt:lpstr>Fats</vt:lpstr>
      <vt:lpstr>Phospholipids</vt:lpstr>
      <vt:lpstr>Steroids</vt:lpstr>
      <vt:lpstr>Putting it all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Macromolecules</dc:title>
  <dc:creator>Daniel</dc:creator>
  <cp:lastModifiedBy>Nancy Connors</cp:lastModifiedBy>
  <cp:revision>20</cp:revision>
  <dcterms:modified xsi:type="dcterms:W3CDTF">2025-06-16T15:21:27Z</dcterms:modified>
</cp:coreProperties>
</file>